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37"/>
  </p:notesMasterIdLst>
  <p:handoutMasterIdLst>
    <p:handoutMasterId r:id="rId38"/>
  </p:handoutMasterIdLst>
  <p:sldIdLst>
    <p:sldId id="256" r:id="rId2"/>
    <p:sldId id="291" r:id="rId3"/>
    <p:sldId id="257" r:id="rId4"/>
    <p:sldId id="297" r:id="rId5"/>
    <p:sldId id="265" r:id="rId6"/>
    <p:sldId id="322" r:id="rId7"/>
    <p:sldId id="321" r:id="rId8"/>
    <p:sldId id="298" r:id="rId9"/>
    <p:sldId id="272" r:id="rId10"/>
    <p:sldId id="319" r:id="rId11"/>
    <p:sldId id="284" r:id="rId12"/>
    <p:sldId id="285" r:id="rId13"/>
    <p:sldId id="328" r:id="rId14"/>
    <p:sldId id="358" r:id="rId15"/>
    <p:sldId id="260" r:id="rId16"/>
    <p:sldId id="357" r:id="rId17"/>
    <p:sldId id="343" r:id="rId18"/>
    <p:sldId id="331" r:id="rId19"/>
    <p:sldId id="259" r:id="rId20"/>
    <p:sldId id="312" r:id="rId21"/>
    <p:sldId id="262" r:id="rId22"/>
    <p:sldId id="325" r:id="rId23"/>
    <p:sldId id="309" r:id="rId24"/>
    <p:sldId id="307" r:id="rId25"/>
    <p:sldId id="308" r:id="rId26"/>
    <p:sldId id="302" r:id="rId27"/>
    <p:sldId id="332" r:id="rId28"/>
    <p:sldId id="333" r:id="rId29"/>
    <p:sldId id="334" r:id="rId30"/>
    <p:sldId id="335" r:id="rId31"/>
    <p:sldId id="337" r:id="rId32"/>
    <p:sldId id="294" r:id="rId33"/>
    <p:sldId id="327" r:id="rId34"/>
    <p:sldId id="330" r:id="rId35"/>
    <p:sldId id="329" r:id="rId3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E439602D-2681-4D7F-BAAF-98B05C94EB16}">
          <p14:sldIdLst>
            <p14:sldId id="256"/>
            <p14:sldId id="291"/>
            <p14:sldId id="257"/>
            <p14:sldId id="297"/>
            <p14:sldId id="265"/>
            <p14:sldId id="322"/>
            <p14:sldId id="321"/>
            <p14:sldId id="298"/>
            <p14:sldId id="272"/>
            <p14:sldId id="319"/>
            <p14:sldId id="284"/>
            <p14:sldId id="285"/>
            <p14:sldId id="328"/>
            <p14:sldId id="358"/>
            <p14:sldId id="260"/>
            <p14:sldId id="357"/>
            <p14:sldId id="343"/>
            <p14:sldId id="331"/>
            <p14:sldId id="259"/>
            <p14:sldId id="312"/>
            <p14:sldId id="262"/>
            <p14:sldId id="325"/>
            <p14:sldId id="309"/>
            <p14:sldId id="307"/>
            <p14:sldId id="308"/>
            <p14:sldId id="302"/>
            <p14:sldId id="332"/>
            <p14:sldId id="333"/>
            <p14:sldId id="334"/>
            <p14:sldId id="335"/>
            <p14:sldId id="337"/>
            <p14:sldId id="294"/>
            <p14:sldId id="327"/>
            <p14:sldId id="330"/>
            <p14:sldId id="329"/>
            <p14:sldId id="360"/>
            <p14:sldId id="277"/>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0000FF"/>
    <a:srgbClr val="3399FF"/>
    <a:srgbClr val="60F52B"/>
    <a:srgbClr val="FFF6DF"/>
    <a:srgbClr val="0000CC"/>
    <a:srgbClr val="2670B4"/>
    <a:srgbClr val="0099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22" autoAdjust="0"/>
    <p:restoredTop sz="94660"/>
  </p:normalViewPr>
  <p:slideViewPr>
    <p:cSldViewPr>
      <p:cViewPr varScale="1">
        <p:scale>
          <a:sx n="68" d="100"/>
          <a:sy n="68" d="100"/>
        </p:scale>
        <p:origin x="-378" y="-96"/>
      </p:cViewPr>
      <p:guideLst>
        <p:guide orient="horz" pos="2160"/>
        <p:guide pos="2880"/>
      </p:guideLst>
    </p:cSldViewPr>
  </p:slideViewPr>
  <p:notesTextViewPr>
    <p:cViewPr>
      <p:scale>
        <a:sx n="3" d="2"/>
        <a:sy n="3" d="2"/>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884614" y="0"/>
            <a:ext cx="2971800" cy="464820"/>
          </a:xfrm>
          <a:prstGeom prst="rect">
            <a:avLst/>
          </a:prstGeom>
        </p:spPr>
        <p:txBody>
          <a:bodyPr vert="horz" lIns="92492" tIns="46246" rIns="92492" bIns="46246" rtlCol="0"/>
          <a:lstStyle>
            <a:lvl1pPr algn="r">
              <a:defRPr sz="1200"/>
            </a:lvl1pPr>
          </a:lstStyle>
          <a:p>
            <a:fld id="{07BA08B2-4AD1-450A-ADF8-DF42351229F6}" type="datetimeFigureOut">
              <a:rPr lang="en-US" smtClean="0"/>
              <a:pPr/>
              <a:t>12/12/2017</a:t>
            </a:fld>
            <a:endParaRPr lang="en-US" dirty="0"/>
          </a:p>
        </p:txBody>
      </p:sp>
      <p:sp>
        <p:nvSpPr>
          <p:cNvPr id="4" name="Footer Placeholder 3"/>
          <p:cNvSpPr>
            <a:spLocks noGrp="1"/>
          </p:cNvSpPr>
          <p:nvPr>
            <p:ph type="ftr" sz="quarter" idx="2"/>
          </p:nvPr>
        </p:nvSpPr>
        <p:spPr>
          <a:xfrm>
            <a:off x="0" y="8829966"/>
            <a:ext cx="2971800" cy="464820"/>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4" y="8829966"/>
            <a:ext cx="2971800" cy="464820"/>
          </a:xfrm>
          <a:prstGeom prst="rect">
            <a:avLst/>
          </a:prstGeom>
        </p:spPr>
        <p:txBody>
          <a:bodyPr vert="horz" lIns="92492" tIns="46246" rIns="92492" bIns="46246" rtlCol="0" anchor="b"/>
          <a:lstStyle>
            <a:lvl1pPr algn="r">
              <a:defRPr sz="1200"/>
            </a:lvl1pPr>
          </a:lstStyle>
          <a:p>
            <a:fld id="{4A5CA1B3-B173-4B00-BEAE-0BFEAB17B742}" type="slidenum">
              <a:rPr lang="en-US" smtClean="0"/>
              <a:pPr/>
              <a:t>‹#›</a:t>
            </a:fld>
            <a:endParaRPr lang="en-US" dirty="0"/>
          </a:p>
        </p:txBody>
      </p:sp>
    </p:spTree>
    <p:extLst>
      <p:ext uri="{BB962C8B-B14F-4D97-AF65-F5344CB8AC3E}">
        <p14:creationId xmlns="" xmlns:p14="http://schemas.microsoft.com/office/powerpoint/2010/main" val="2843851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592" cy="46498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842" y="1"/>
            <a:ext cx="2971592" cy="464980"/>
          </a:xfrm>
          <a:prstGeom prst="rect">
            <a:avLst/>
          </a:prstGeom>
        </p:spPr>
        <p:txBody>
          <a:bodyPr vert="horz" lIns="91440" tIns="45720" rIns="91440" bIns="45720" rtlCol="0"/>
          <a:lstStyle>
            <a:lvl1pPr algn="r">
              <a:defRPr sz="1200"/>
            </a:lvl1pPr>
          </a:lstStyle>
          <a:p>
            <a:fld id="{C808DC30-F7FF-48E2-8F09-90FDD070F634}" type="datetimeFigureOut">
              <a:rPr lang="en-US" smtClean="0"/>
              <a:pPr/>
              <a:t>12/12/2017</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6114" y="4416510"/>
            <a:ext cx="5485773" cy="41832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823"/>
            <a:ext cx="2971592" cy="46498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842" y="8829823"/>
            <a:ext cx="2971592" cy="464980"/>
          </a:xfrm>
          <a:prstGeom prst="rect">
            <a:avLst/>
          </a:prstGeom>
        </p:spPr>
        <p:txBody>
          <a:bodyPr vert="horz" lIns="91440" tIns="45720" rIns="91440" bIns="45720" rtlCol="0" anchor="b"/>
          <a:lstStyle>
            <a:lvl1pPr algn="r">
              <a:defRPr sz="1200"/>
            </a:lvl1pPr>
          </a:lstStyle>
          <a:p>
            <a:fld id="{1514B709-75B9-462D-9D46-282D9872A231}" type="slidenum">
              <a:rPr lang="en-US" smtClean="0"/>
              <a:pPr/>
              <a:t>‹#›</a:t>
            </a:fld>
            <a:endParaRPr lang="en-US" dirty="0"/>
          </a:p>
        </p:txBody>
      </p:sp>
    </p:spTree>
    <p:extLst>
      <p:ext uri="{BB962C8B-B14F-4D97-AF65-F5344CB8AC3E}">
        <p14:creationId xmlns="" xmlns:p14="http://schemas.microsoft.com/office/powerpoint/2010/main" val="2703812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4B709-75B9-462D-9D46-282D9872A231}" type="slidenum">
              <a:rPr lang="en-US" smtClean="0"/>
              <a:pPr/>
              <a:t>2</a:t>
            </a:fld>
            <a:endParaRPr lang="en-US" dirty="0"/>
          </a:p>
        </p:txBody>
      </p:sp>
    </p:spTree>
    <p:extLst>
      <p:ext uri="{BB962C8B-B14F-4D97-AF65-F5344CB8AC3E}">
        <p14:creationId xmlns="" xmlns:p14="http://schemas.microsoft.com/office/powerpoint/2010/main" val="2195595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4B709-75B9-462D-9D46-282D9872A231}" type="slidenum">
              <a:rPr lang="en-US" smtClean="0"/>
              <a:pPr/>
              <a:t>4</a:t>
            </a:fld>
            <a:endParaRPr lang="en-US" dirty="0"/>
          </a:p>
        </p:txBody>
      </p:sp>
    </p:spTree>
    <p:extLst>
      <p:ext uri="{BB962C8B-B14F-4D97-AF65-F5344CB8AC3E}">
        <p14:creationId xmlns="" xmlns:p14="http://schemas.microsoft.com/office/powerpoint/2010/main" val="2195595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4B709-75B9-462D-9D46-282D9872A231}" type="slidenum">
              <a:rPr lang="en-US" smtClean="0"/>
              <a:pPr/>
              <a:t>8</a:t>
            </a:fld>
            <a:endParaRPr lang="en-US" dirty="0"/>
          </a:p>
        </p:txBody>
      </p:sp>
    </p:spTree>
    <p:extLst>
      <p:ext uri="{BB962C8B-B14F-4D97-AF65-F5344CB8AC3E}">
        <p14:creationId xmlns="" xmlns:p14="http://schemas.microsoft.com/office/powerpoint/2010/main" val="2195595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4B709-75B9-462D-9D46-282D9872A231}" type="slidenum">
              <a:rPr lang="en-US" smtClean="0"/>
              <a:pPr/>
              <a:t>10</a:t>
            </a:fld>
            <a:endParaRPr lang="en-US" dirty="0"/>
          </a:p>
        </p:txBody>
      </p:sp>
    </p:spTree>
    <p:extLst>
      <p:ext uri="{BB962C8B-B14F-4D97-AF65-F5344CB8AC3E}">
        <p14:creationId xmlns="" xmlns:p14="http://schemas.microsoft.com/office/powerpoint/2010/main" val="2195595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4B709-75B9-462D-9D46-282D9872A231}" type="slidenum">
              <a:rPr lang="en-US" smtClean="0"/>
              <a:pPr/>
              <a:t>32</a:t>
            </a:fld>
            <a:endParaRPr lang="en-US" dirty="0"/>
          </a:p>
        </p:txBody>
      </p:sp>
    </p:spTree>
    <p:extLst>
      <p:ext uri="{BB962C8B-B14F-4D97-AF65-F5344CB8AC3E}">
        <p14:creationId xmlns="" xmlns:p14="http://schemas.microsoft.com/office/powerpoint/2010/main" val="21955959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9144000" cy="6858000"/>
            <a:chOff x="0" y="0"/>
            <a:chExt cx="9144000" cy="6858000"/>
          </a:xfrm>
        </p:grpSpPr>
        <p:pic>
          <p:nvPicPr>
            <p:cNvPr id="1026" name="Picture 2" descr="F:\Backgrounds\purple_columns.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pic>
          <p:nvPicPr>
            <p:cNvPr id="1028" name="Picture 4" descr="F:\Backgrounds\purple_columns.jpg"/>
            <p:cNvPicPr>
              <a:picLocks noChangeAspect="1" noChangeArrowheads="1"/>
            </p:cNvPicPr>
            <p:nvPr userDrawn="1"/>
          </p:nvPicPr>
          <p:blipFill>
            <a:blip r:embed="rId2" cstate="print"/>
            <a:srcRect l="46875" r="5469" b="23958"/>
            <a:stretch>
              <a:fillRect/>
            </a:stretch>
          </p:blipFill>
          <p:spPr bwMode="auto">
            <a:xfrm>
              <a:off x="4267200" y="990600"/>
              <a:ext cx="4648200" cy="5562600"/>
            </a:xfrm>
            <a:prstGeom prst="rect">
              <a:avLst/>
            </a:prstGeom>
            <a:noFill/>
          </p:spPr>
        </p:pic>
      </p:grpSp>
      <p:sp>
        <p:nvSpPr>
          <p:cNvPr id="2" name="Title 1"/>
          <p:cNvSpPr>
            <a:spLocks noGrp="1"/>
          </p:cNvSpPr>
          <p:nvPr>
            <p:ph type="ctrTitle"/>
          </p:nvPr>
        </p:nvSpPr>
        <p:spPr>
          <a:xfrm>
            <a:off x="685800" y="27209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343400"/>
            <a:ext cx="6400800" cy="12954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81518AC-186A-48C4-A585-B2802A47A002}" type="datetimeFigureOut">
              <a:rPr lang="en-US" smtClean="0"/>
              <a:pPr/>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DF63F4-0825-461B-9841-3B3F814E15AD}" type="slidenum">
              <a:rPr lang="en-US" smtClean="0"/>
              <a:pPr/>
              <a:t>‹#›</a:t>
            </a:fld>
            <a:endParaRPr lang="en-US" dirty="0"/>
          </a:p>
        </p:txBody>
      </p:sp>
      <p:pic>
        <p:nvPicPr>
          <p:cNvPr id="1030" name="Picture 6" descr="C:\Bessette\Logos\New\UMlogoHZ.png"/>
          <p:cNvPicPr>
            <a:picLocks noChangeAspect="1" noChangeArrowheads="1"/>
          </p:cNvPicPr>
          <p:nvPr/>
        </p:nvPicPr>
        <p:blipFill>
          <a:blip r:embed="rId3" cstate="print"/>
          <a:srcRect/>
          <a:stretch>
            <a:fillRect/>
          </a:stretch>
        </p:blipFill>
        <p:spPr bwMode="auto">
          <a:xfrm>
            <a:off x="2743200" y="228600"/>
            <a:ext cx="6185313" cy="1749425"/>
          </a:xfrm>
          <a:prstGeom prst="rect">
            <a:avLst/>
          </a:prstGeom>
          <a:noFill/>
        </p:spPr>
      </p:pic>
    </p:spTree>
    <p:extLst>
      <p:ext uri="{BB962C8B-B14F-4D97-AF65-F5344CB8AC3E}">
        <p14:creationId xmlns="" xmlns:p14="http://schemas.microsoft.com/office/powerpoint/2010/main" val="2002357898"/>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1518AC-186A-48C4-A585-B2802A47A002}" type="datetimeFigureOut">
              <a:rPr lang="en-US" smtClean="0"/>
              <a:pPr/>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DF63F4-0825-461B-9841-3B3F814E15AD}" type="slidenum">
              <a:rPr lang="en-US" smtClean="0"/>
              <a:pPr/>
              <a:t>‹#›</a:t>
            </a:fld>
            <a:endParaRPr lang="en-US" dirty="0"/>
          </a:p>
        </p:txBody>
      </p:sp>
    </p:spTree>
    <p:extLst>
      <p:ext uri="{BB962C8B-B14F-4D97-AF65-F5344CB8AC3E}">
        <p14:creationId xmlns="" xmlns:p14="http://schemas.microsoft.com/office/powerpoint/2010/main" val="1941542182"/>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1518AC-186A-48C4-A585-B2802A47A002}" type="datetimeFigureOut">
              <a:rPr lang="en-US" smtClean="0"/>
              <a:pPr/>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DF63F4-0825-461B-9841-3B3F814E15AD}" type="slidenum">
              <a:rPr lang="en-US" smtClean="0"/>
              <a:pPr/>
              <a:t>‹#›</a:t>
            </a:fld>
            <a:endParaRPr lang="en-US" dirty="0"/>
          </a:p>
        </p:txBody>
      </p:sp>
    </p:spTree>
    <p:extLst>
      <p:ext uri="{BB962C8B-B14F-4D97-AF65-F5344CB8AC3E}">
        <p14:creationId xmlns="" xmlns:p14="http://schemas.microsoft.com/office/powerpoint/2010/main" val="3562123508"/>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pic>
          <p:nvPicPr>
            <p:cNvPr id="8" name="Picture 2" descr="F:\Backgrounds\purple_columns.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pic>
          <p:nvPicPr>
            <p:cNvPr id="9" name="Picture 4" descr="F:\Backgrounds\purple_columns.jpg"/>
            <p:cNvPicPr>
              <a:picLocks noChangeAspect="1" noChangeArrowheads="1"/>
            </p:cNvPicPr>
            <p:nvPr userDrawn="1"/>
          </p:nvPicPr>
          <p:blipFill>
            <a:blip r:embed="rId2" cstate="print"/>
            <a:srcRect l="46875" r="5469" b="23958"/>
            <a:stretch>
              <a:fillRect/>
            </a:stretch>
          </p:blipFill>
          <p:spPr bwMode="auto">
            <a:xfrm>
              <a:off x="4267200" y="990600"/>
              <a:ext cx="4648200" cy="5562600"/>
            </a:xfrm>
            <a:prstGeom prst="rect">
              <a:avLst/>
            </a:prstGeom>
            <a:noFill/>
          </p:spPr>
        </p:pic>
      </p:grpSp>
      <p:sp>
        <p:nvSpPr>
          <p:cNvPr id="2" name="Title 1"/>
          <p:cNvSpPr>
            <a:spLocks noGrp="1"/>
          </p:cNvSpPr>
          <p:nvPr>
            <p:ph type="title"/>
          </p:nvPr>
        </p:nvSpPr>
        <p:spPr>
          <a:xfrm>
            <a:off x="457200" y="274638"/>
            <a:ext cx="71628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1518AC-186A-48C4-A585-B2802A47A002}" type="datetimeFigureOut">
              <a:rPr lang="en-US" smtClean="0"/>
              <a:pPr/>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DF63F4-0825-461B-9841-3B3F814E15AD}" type="slidenum">
              <a:rPr lang="en-US" smtClean="0"/>
              <a:pPr/>
              <a:t>‹#›</a:t>
            </a:fld>
            <a:endParaRPr lang="en-US" dirty="0"/>
          </a:p>
        </p:txBody>
      </p:sp>
      <p:pic>
        <p:nvPicPr>
          <p:cNvPr id="11" name="Picture 6" descr="C:\Bessette\Logos\New\UMlogoHZ.png"/>
          <p:cNvPicPr>
            <a:picLocks noChangeAspect="1" noChangeArrowheads="1"/>
          </p:cNvPicPr>
          <p:nvPr/>
        </p:nvPicPr>
        <p:blipFill>
          <a:blip r:embed="rId3" cstate="print"/>
          <a:srcRect r="76593"/>
          <a:stretch>
            <a:fillRect/>
          </a:stretch>
        </p:blipFill>
        <p:spPr bwMode="auto">
          <a:xfrm>
            <a:off x="7848600" y="228600"/>
            <a:ext cx="966952" cy="1168400"/>
          </a:xfrm>
          <a:prstGeom prst="rect">
            <a:avLst/>
          </a:prstGeom>
          <a:noFill/>
        </p:spPr>
      </p:pic>
      <p:pic>
        <p:nvPicPr>
          <p:cNvPr id="2051" name="Picture 3" descr="C:\Bessette\Logos\New\UMtypeonly.png"/>
          <p:cNvPicPr>
            <a:picLocks noChangeAspect="1" noChangeArrowheads="1"/>
          </p:cNvPicPr>
          <p:nvPr/>
        </p:nvPicPr>
        <p:blipFill>
          <a:blip r:embed="rId4" cstate="print"/>
          <a:srcRect/>
          <a:stretch>
            <a:fillRect/>
          </a:stretch>
        </p:blipFill>
        <p:spPr bwMode="auto">
          <a:xfrm>
            <a:off x="304800" y="6359289"/>
            <a:ext cx="5334000" cy="279636"/>
          </a:xfrm>
          <a:prstGeom prst="rect">
            <a:avLst/>
          </a:prstGeom>
          <a:noFill/>
        </p:spPr>
      </p:pic>
    </p:spTree>
    <p:extLst>
      <p:ext uri="{BB962C8B-B14F-4D97-AF65-F5344CB8AC3E}">
        <p14:creationId xmlns="" xmlns:p14="http://schemas.microsoft.com/office/powerpoint/2010/main" val="91347652"/>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1518AC-186A-48C4-A585-B2802A47A002}" type="datetimeFigureOut">
              <a:rPr lang="en-US" smtClean="0"/>
              <a:pPr/>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DF63F4-0825-461B-9841-3B3F814E15AD}" type="slidenum">
              <a:rPr lang="en-US" smtClean="0"/>
              <a:pPr/>
              <a:t>‹#›</a:t>
            </a:fld>
            <a:endParaRPr lang="en-US" dirty="0"/>
          </a:p>
        </p:txBody>
      </p:sp>
    </p:spTree>
    <p:extLst>
      <p:ext uri="{BB962C8B-B14F-4D97-AF65-F5344CB8AC3E}">
        <p14:creationId xmlns="" xmlns:p14="http://schemas.microsoft.com/office/powerpoint/2010/main" val="3241526513"/>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1518AC-186A-48C4-A585-B2802A47A002}" type="datetimeFigureOut">
              <a:rPr lang="en-US" smtClean="0"/>
              <a:pPr/>
              <a:t>12/12/2017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DF63F4-0825-461B-9841-3B3F814E15AD}" type="slidenum">
              <a:rPr lang="en-US" smtClean="0"/>
              <a:pPr/>
              <a:t>‹#›</a:t>
            </a:fld>
            <a:endParaRPr lang="en-US" dirty="0"/>
          </a:p>
        </p:txBody>
      </p:sp>
    </p:spTree>
    <p:extLst>
      <p:ext uri="{BB962C8B-B14F-4D97-AF65-F5344CB8AC3E}">
        <p14:creationId xmlns="" xmlns:p14="http://schemas.microsoft.com/office/powerpoint/2010/main" val="3965245513"/>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1518AC-186A-48C4-A585-B2802A47A002}" type="datetimeFigureOut">
              <a:rPr lang="en-US" smtClean="0"/>
              <a:pPr/>
              <a:t>12/12/2017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DF63F4-0825-461B-9841-3B3F814E15AD}" type="slidenum">
              <a:rPr lang="en-US" smtClean="0"/>
              <a:pPr/>
              <a:t>‹#›</a:t>
            </a:fld>
            <a:endParaRPr lang="en-US" dirty="0"/>
          </a:p>
        </p:txBody>
      </p:sp>
    </p:spTree>
    <p:extLst>
      <p:ext uri="{BB962C8B-B14F-4D97-AF65-F5344CB8AC3E}">
        <p14:creationId xmlns="" xmlns:p14="http://schemas.microsoft.com/office/powerpoint/2010/main" val="2744530024"/>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1518AC-186A-48C4-A585-B2802A47A002}" type="datetimeFigureOut">
              <a:rPr lang="en-US" smtClean="0"/>
              <a:pPr/>
              <a:t>12/12/2017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DF63F4-0825-461B-9841-3B3F814E15AD}" type="slidenum">
              <a:rPr lang="en-US" smtClean="0"/>
              <a:pPr/>
              <a:t>‹#›</a:t>
            </a:fld>
            <a:endParaRPr lang="en-US" dirty="0"/>
          </a:p>
        </p:txBody>
      </p:sp>
    </p:spTree>
    <p:extLst>
      <p:ext uri="{BB962C8B-B14F-4D97-AF65-F5344CB8AC3E}">
        <p14:creationId xmlns="" xmlns:p14="http://schemas.microsoft.com/office/powerpoint/2010/main" val="3464195795"/>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1518AC-186A-48C4-A585-B2802A47A002}" type="datetimeFigureOut">
              <a:rPr lang="en-US" smtClean="0"/>
              <a:pPr/>
              <a:t>12/12/2017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DF63F4-0825-461B-9841-3B3F814E15AD}" type="slidenum">
              <a:rPr lang="en-US" smtClean="0"/>
              <a:pPr/>
              <a:t>‹#›</a:t>
            </a:fld>
            <a:endParaRPr lang="en-US" dirty="0"/>
          </a:p>
        </p:txBody>
      </p:sp>
    </p:spTree>
    <p:extLst>
      <p:ext uri="{BB962C8B-B14F-4D97-AF65-F5344CB8AC3E}">
        <p14:creationId xmlns="" xmlns:p14="http://schemas.microsoft.com/office/powerpoint/2010/main" val="198351272"/>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1518AC-186A-48C4-A585-B2802A47A002}" type="datetimeFigureOut">
              <a:rPr lang="en-US" smtClean="0"/>
              <a:pPr/>
              <a:t>12/12/2017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DF63F4-0825-461B-9841-3B3F814E15AD}" type="slidenum">
              <a:rPr lang="en-US" smtClean="0"/>
              <a:pPr/>
              <a:t>‹#›</a:t>
            </a:fld>
            <a:endParaRPr lang="en-US" dirty="0"/>
          </a:p>
        </p:txBody>
      </p:sp>
    </p:spTree>
    <p:extLst>
      <p:ext uri="{BB962C8B-B14F-4D97-AF65-F5344CB8AC3E}">
        <p14:creationId xmlns="" xmlns:p14="http://schemas.microsoft.com/office/powerpoint/2010/main" val="1804906578"/>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1518AC-186A-48C4-A585-B2802A47A002}" type="datetimeFigureOut">
              <a:rPr lang="en-US" smtClean="0"/>
              <a:pPr/>
              <a:t>12/12/2017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DF63F4-0825-461B-9841-3B3F814E15AD}" type="slidenum">
              <a:rPr lang="en-US" smtClean="0"/>
              <a:pPr/>
              <a:t>‹#›</a:t>
            </a:fld>
            <a:endParaRPr lang="en-US" dirty="0"/>
          </a:p>
        </p:txBody>
      </p:sp>
    </p:spTree>
    <p:extLst>
      <p:ext uri="{BB962C8B-B14F-4D97-AF65-F5344CB8AC3E}">
        <p14:creationId xmlns="" xmlns:p14="http://schemas.microsoft.com/office/powerpoint/2010/main" val="269915718"/>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1518AC-186A-48C4-A585-B2802A47A002}" type="datetimeFigureOut">
              <a:rPr lang="en-US" smtClean="0"/>
              <a:pPr/>
              <a:t>12/12/2017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F63F4-0825-461B-9841-3B3F814E15AD}" type="slidenum">
              <a:rPr lang="en-US" smtClean="0"/>
              <a:pPr/>
              <a:t>‹#›</a:t>
            </a:fld>
            <a:endParaRPr lang="en-US" dirty="0"/>
          </a:p>
        </p:txBody>
      </p:sp>
    </p:spTree>
    <p:extLst>
      <p:ext uri="{BB962C8B-B14F-4D97-AF65-F5344CB8AC3E}">
        <p14:creationId xmlns="" xmlns:p14="http://schemas.microsoft.com/office/powerpoint/2010/main" val="219929485"/>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tudentloans.gov/myDirectLoan/index.actio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600" dirty="0" smtClean="0">
                <a:latin typeface="Georgia" panose="02040502050405020303" pitchFamily="18" charset="0"/>
              </a:rPr>
              <a:t>Financial Aid Friendly</a:t>
            </a:r>
            <a:endParaRPr lang="en-US" sz="6600" dirty="0">
              <a:latin typeface="Georgia" panose="02040502050405020303"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rgbClr val="7030A0"/>
                                        </p:clrVal>
                                      </p:to>
                                    </p:set>
                                    <p:set>
                                      <p:cBhvr>
                                        <p:cTn id="7" dur="500" fill="hold"/>
                                        <p:tgtEl>
                                          <p:spTgt spid="2"/>
                                        </p:tgtEl>
                                        <p:attrNameLst>
                                          <p:attrName>fillcolor</p:attrName>
                                        </p:attrNameLst>
                                      </p:cBhvr>
                                      <p:to>
                                        <p:clrVal>
                                          <a:srgbClr val="7030A0"/>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868362"/>
          </a:xfrm>
        </p:spPr>
        <p:txBody>
          <a:bodyPr>
            <a:normAutofit/>
          </a:bodyPr>
          <a:lstStyle/>
          <a:p>
            <a:pPr algn="ctr"/>
            <a:r>
              <a:rPr lang="en-US" sz="3600" dirty="0" smtClean="0">
                <a:latin typeface="Georgia" panose="02040502050405020303" pitchFamily="18" charset="0"/>
              </a:rPr>
              <a:t>Federal Work Study (FWS)</a:t>
            </a:r>
            <a:endParaRPr lang="en-US" sz="3600" dirty="0">
              <a:latin typeface="Georgia" panose="02040502050405020303" pitchFamily="18" charset="0"/>
            </a:endParaRPr>
          </a:p>
        </p:txBody>
      </p:sp>
      <p:sp>
        <p:nvSpPr>
          <p:cNvPr id="3" name="Content Placeholder 2"/>
          <p:cNvSpPr>
            <a:spLocks noGrp="1"/>
          </p:cNvSpPr>
          <p:nvPr>
            <p:ph idx="1"/>
          </p:nvPr>
        </p:nvSpPr>
        <p:spPr/>
        <p:txBody>
          <a:bodyPr>
            <a:normAutofit fontScale="55000" lnSpcReduction="20000"/>
          </a:bodyPr>
          <a:lstStyle/>
          <a:p>
            <a:pPr marL="137160" indent="0">
              <a:buNone/>
            </a:pPr>
            <a:r>
              <a:rPr lang="en-US" sz="4000" dirty="0" smtClean="0"/>
              <a:t>Based on availability of funds, when awarded FWS, students may work on or off campus and are paid at least federal minimum wage.</a:t>
            </a:r>
          </a:p>
          <a:p>
            <a:pPr marL="137160" indent="0">
              <a:buNone/>
            </a:pPr>
            <a:endParaRPr lang="en-US" sz="4000" dirty="0"/>
          </a:p>
          <a:p>
            <a:pPr marL="137160" indent="0">
              <a:buNone/>
            </a:pPr>
            <a:r>
              <a:rPr lang="en-US" sz="4000" dirty="0" smtClean="0"/>
              <a:t>To be considered for this award, students should mark </a:t>
            </a:r>
            <a:r>
              <a:rPr lang="en-US" sz="4000" dirty="0" smtClean="0">
                <a:solidFill>
                  <a:srgbClr val="FFFF00"/>
                </a:solidFill>
              </a:rPr>
              <a:t>“Yes” </a:t>
            </a:r>
            <a:r>
              <a:rPr lang="en-US" sz="4000" dirty="0" smtClean="0"/>
              <a:t>on the, “Are you interested in federal work study…” </a:t>
            </a:r>
            <a:r>
              <a:rPr lang="en-US" sz="4000" dirty="0" smtClean="0">
                <a:solidFill>
                  <a:schemeClr val="tx1">
                    <a:lumMod val="65000"/>
                    <a:lumOff val="35000"/>
                  </a:schemeClr>
                </a:solidFill>
              </a:rPr>
              <a:t>FAFSA </a:t>
            </a:r>
            <a:r>
              <a:rPr lang="en-US" sz="4000" dirty="0" smtClean="0"/>
              <a:t>question.</a:t>
            </a:r>
          </a:p>
          <a:p>
            <a:pPr marL="137160" indent="0">
              <a:buNone/>
            </a:pPr>
            <a:endParaRPr lang="en-US" sz="4000" dirty="0" smtClean="0"/>
          </a:p>
          <a:p>
            <a:pPr marL="137160" indent="0">
              <a:buNone/>
            </a:pPr>
            <a:r>
              <a:rPr lang="en-US" sz="4000" dirty="0" smtClean="0"/>
              <a:t>Because these funds are limited, FWS is typically awarded based on financial need.</a:t>
            </a:r>
          </a:p>
          <a:p>
            <a:pPr marL="137160" indent="0">
              <a:buNone/>
            </a:pPr>
            <a:endParaRPr lang="en-US" sz="4000" dirty="0"/>
          </a:p>
          <a:p>
            <a:pPr marL="137160" indent="0">
              <a:buNone/>
            </a:pPr>
            <a:r>
              <a:rPr lang="en-US" sz="4000" i="1" dirty="0" smtClean="0">
                <a:solidFill>
                  <a:srgbClr val="FFFF00"/>
                </a:solidFill>
              </a:rPr>
              <a:t>If students are not awarded (or ineligible based on need) FWS funds, but are interested in campus student worker positions, they should inquire with the campus career center and/or other designated student employment area about positions available that do not require FWS funding.</a:t>
            </a:r>
          </a:p>
          <a:p>
            <a:pPr>
              <a:buNone/>
            </a:pPr>
            <a:endParaRPr lang="en-US" dirty="0"/>
          </a:p>
        </p:txBody>
      </p:sp>
    </p:spTree>
    <p:extLst>
      <p:ext uri="{BB962C8B-B14F-4D97-AF65-F5344CB8AC3E}">
        <p14:creationId xmlns="" xmlns:p14="http://schemas.microsoft.com/office/powerpoint/2010/main" val="3986344655"/>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500" fill="hold"/>
                                        <p:tgtEl>
                                          <p:spTgt spid="2"/>
                                        </p:tgtEl>
                                        <p:attrNameLst>
                                          <p:attrName>style.color</p:attrName>
                                        </p:attrNameLst>
                                      </p:cBhvr>
                                      <p:to>
                                        <p:clrVal>
                                          <a:srgbClr val="7030A0"/>
                                        </p:clrVal>
                                      </p:to>
                                    </p:set>
                                    <p:set>
                                      <p:cBhvr>
                                        <p:cTn id="7" dur="500" fill="hold"/>
                                        <p:tgtEl>
                                          <p:spTgt spid="2"/>
                                        </p:tgtEl>
                                        <p:attrNameLst>
                                          <p:attrName>fillcolor</p:attrName>
                                        </p:attrNameLst>
                                      </p:cBhvr>
                                      <p:to>
                                        <p:clrVal>
                                          <a:srgbClr val="7030A0"/>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Georgia" panose="02040502050405020303" pitchFamily="18" charset="0"/>
              </a:rPr>
              <a:t>Loans</a:t>
            </a:r>
            <a:endParaRPr lang="en-US" sz="4000" dirty="0">
              <a:latin typeface="Georgia" panose="02040502050405020303" pitchFamily="18" charset="0"/>
            </a:endParaRPr>
          </a:p>
        </p:txBody>
      </p:sp>
      <p:sp>
        <p:nvSpPr>
          <p:cNvPr id="8" name="Rectangle 7"/>
          <p:cNvSpPr/>
          <p:nvPr/>
        </p:nvSpPr>
        <p:spPr>
          <a:xfrm>
            <a:off x="228600" y="1417638"/>
            <a:ext cx="8493868" cy="4493538"/>
          </a:xfrm>
          <a:prstGeom prst="rect">
            <a:avLst/>
          </a:prstGeom>
        </p:spPr>
        <p:txBody>
          <a:bodyPr wrap="square">
            <a:spAutoFit/>
          </a:bodyPr>
          <a:lstStyle/>
          <a:p>
            <a:r>
              <a:rPr lang="en-US" sz="2200" dirty="0" smtClean="0"/>
              <a:t>Undergraduate students enrolled at </a:t>
            </a:r>
            <a:r>
              <a:rPr lang="en-US" sz="2200" dirty="0" smtClean="0"/>
              <a:t>least </a:t>
            </a:r>
            <a:r>
              <a:rPr lang="en-US" sz="2200" dirty="0" smtClean="0"/>
              <a:t>half time may be eligible for the need based subsidized Direct Loan or the non-need based unsubsidized Direct Loan.  </a:t>
            </a:r>
            <a:endParaRPr lang="en-US" sz="2200" dirty="0"/>
          </a:p>
          <a:p>
            <a:r>
              <a:rPr lang="en-US" sz="2200" dirty="0" smtClean="0"/>
              <a:t>“Subsidized” means the government is paying the interest while the student is enrolled at least half time.  </a:t>
            </a:r>
          </a:p>
          <a:p>
            <a:endParaRPr lang="en-US" sz="2200" dirty="0"/>
          </a:p>
          <a:p>
            <a:r>
              <a:rPr lang="en-US" sz="2200" dirty="0" smtClean="0"/>
              <a:t>“Unsubsidized” means that the student has the option of paying the interest or allowing it to accrue with the principal. </a:t>
            </a:r>
          </a:p>
          <a:p>
            <a:endParaRPr lang="en-US" sz="2200" dirty="0"/>
          </a:p>
          <a:p>
            <a:r>
              <a:rPr lang="en-US" sz="2200" dirty="0" smtClean="0"/>
              <a:t>For 2017-18, interest rates:  sub/unsub – 4.45%; parent PLUS loans – 7% </a:t>
            </a:r>
          </a:p>
          <a:p>
            <a:endParaRPr lang="en-US" sz="2200" dirty="0" smtClean="0"/>
          </a:p>
          <a:p>
            <a:r>
              <a:rPr lang="en-US" sz="2200" dirty="0" smtClean="0"/>
              <a:t>Eligibility is based on the </a:t>
            </a:r>
            <a:r>
              <a:rPr lang="en-US" sz="2200" dirty="0" smtClean="0">
                <a:solidFill>
                  <a:schemeClr val="tx1">
                    <a:lumMod val="65000"/>
                    <a:lumOff val="35000"/>
                  </a:schemeClr>
                </a:solidFill>
              </a:rPr>
              <a:t>FAFSA</a:t>
            </a:r>
            <a:r>
              <a:rPr lang="en-US" sz="2200" dirty="0" smtClean="0"/>
              <a:t> information, cost of attendance and class level.  </a:t>
            </a: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500" fill="hold"/>
                                        <p:tgtEl>
                                          <p:spTgt spid="2"/>
                                        </p:tgtEl>
                                        <p:attrNameLst>
                                          <p:attrName>style.color</p:attrName>
                                        </p:attrNameLst>
                                      </p:cBhvr>
                                      <p:to>
                                        <p:clrVal>
                                          <a:srgbClr val="7030A0"/>
                                        </p:clrVal>
                                      </p:to>
                                    </p:set>
                                    <p:set>
                                      <p:cBhvr>
                                        <p:cTn id="7" dur="500" fill="hold"/>
                                        <p:tgtEl>
                                          <p:spTgt spid="2"/>
                                        </p:tgtEl>
                                        <p:attrNameLst>
                                          <p:attrName>fillcolor</p:attrName>
                                        </p:attrNameLst>
                                      </p:cBhvr>
                                      <p:to>
                                        <p:clrVal>
                                          <a:srgbClr val="7030A0"/>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Georgia" panose="02040502050405020303" pitchFamily="18" charset="0"/>
              </a:rPr>
              <a:t>Federal Student Loans Limits</a:t>
            </a:r>
            <a:endParaRPr lang="en-US" dirty="0">
              <a:latin typeface="Georgia" panose="02040502050405020303" pitchFamily="18" charset="0"/>
            </a:endParaRPr>
          </a:p>
        </p:txBody>
      </p:sp>
      <p:sp>
        <p:nvSpPr>
          <p:cNvPr id="5" name="Content Placeholder 4"/>
          <p:cNvSpPr>
            <a:spLocks noGrp="1"/>
          </p:cNvSpPr>
          <p:nvPr>
            <p:ph idx="1"/>
          </p:nvPr>
        </p:nvSpPr>
        <p:spPr/>
        <p:txBody>
          <a:bodyPr/>
          <a:lstStyle/>
          <a:p>
            <a:endParaRPr lang="en-US" dirty="0"/>
          </a:p>
        </p:txBody>
      </p:sp>
      <p:sp>
        <p:nvSpPr>
          <p:cNvPr id="4097" name="Rectangle 1"/>
          <p:cNvSpPr>
            <a:spLocks noChangeArrowheads="1"/>
          </p:cNvSpPr>
          <p:nvPr/>
        </p:nvSpPr>
        <p:spPr bwMode="auto">
          <a:xfrm>
            <a:off x="4415547" y="43934"/>
            <a:ext cx="31290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graphicFrame>
        <p:nvGraphicFramePr>
          <p:cNvPr id="3" name="Table 2"/>
          <p:cNvGraphicFramePr>
            <a:graphicFrameLocks noGrp="1"/>
          </p:cNvGraphicFramePr>
          <p:nvPr>
            <p:extLst>
              <p:ext uri="{D42A27DB-BD31-4B8C-83A1-F6EECF244321}">
                <p14:modId xmlns="" xmlns:p14="http://schemas.microsoft.com/office/powerpoint/2010/main" val="3013186076"/>
              </p:ext>
            </p:extLst>
          </p:nvPr>
        </p:nvGraphicFramePr>
        <p:xfrm>
          <a:off x="266700" y="1349025"/>
          <a:ext cx="7543800" cy="4777138"/>
        </p:xfrm>
        <a:graphic>
          <a:graphicData uri="http://schemas.openxmlformats.org/drawingml/2006/table">
            <a:tbl>
              <a:tblPr>
                <a:effectLst>
                  <a:outerShdw blurRad="50800" dist="38100" dir="5400000" algn="t" rotWithShape="0">
                    <a:prstClr val="black">
                      <a:alpha val="40000"/>
                    </a:prstClr>
                  </a:outerShdw>
                </a:effectLst>
                <a:tableStyleId>{22838BEF-8BB2-4498-84A7-C5851F593DF1}</a:tableStyleId>
              </a:tblPr>
              <a:tblGrid>
                <a:gridCol w="2196158"/>
                <a:gridCol w="2665402"/>
                <a:gridCol w="2682240"/>
              </a:tblGrid>
              <a:tr h="0">
                <a:tc>
                  <a:txBody>
                    <a:bodyPr/>
                    <a:lstStyle/>
                    <a:p>
                      <a:endParaRPr lang="en-US" sz="1800" dirty="0">
                        <a:solidFill>
                          <a:sysClr val="windowText" lastClr="000000"/>
                        </a:solidFill>
                        <a:effectLst/>
                        <a:latin typeface="Times New Roman"/>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just"/>
                      <a:r>
                        <a:rPr lang="en-US" sz="1800" dirty="0" smtClean="0">
                          <a:solidFill>
                            <a:sysClr val="windowText" lastClr="000000"/>
                          </a:solidFill>
                          <a:effectLst/>
                        </a:rPr>
                        <a:t>Dependent Student</a:t>
                      </a:r>
                      <a:endParaRPr lang="en-US" sz="1800" dirty="0">
                        <a:solidFill>
                          <a:sysClr val="windowText" lastClr="000000"/>
                        </a:solidFill>
                        <a:effectLst/>
                        <a:latin typeface="Times New Roman"/>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just"/>
                      <a:r>
                        <a:rPr lang="en-US" sz="1800" dirty="0">
                          <a:solidFill>
                            <a:sysClr val="windowText" lastClr="000000"/>
                          </a:solidFill>
                          <a:effectLst/>
                        </a:rPr>
                        <a:t>Independent Student</a:t>
                      </a:r>
                      <a:endParaRPr lang="en-US" sz="1800" dirty="0">
                        <a:solidFill>
                          <a:sysClr val="windowText" lastClr="000000"/>
                        </a:solidFill>
                        <a:effectLst/>
                        <a:latin typeface="Times New Roman"/>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r>
              <a:tr h="2137608">
                <a:tc>
                  <a:txBody>
                    <a:bodyPr/>
                    <a:lstStyle/>
                    <a:p>
                      <a:pPr algn="just"/>
                      <a:endParaRPr lang="en-US" sz="1800" dirty="0">
                        <a:solidFill>
                          <a:sysClr val="windowText" lastClr="000000"/>
                        </a:solidFill>
                        <a:effectLst/>
                        <a:latin typeface="Times New Roman"/>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a:r>
                        <a:rPr lang="en-US" sz="1800" dirty="0">
                          <a:solidFill>
                            <a:sysClr val="windowText" lastClr="000000"/>
                          </a:solidFill>
                          <a:effectLst/>
                        </a:rPr>
                        <a:t>Maximum Combined Subsidized and Unsubsidized Stafford Loan </a:t>
                      </a:r>
                    </a:p>
                    <a:p>
                      <a:pPr algn="just"/>
                      <a:r>
                        <a:rPr lang="en-US" sz="1800" dirty="0">
                          <a:solidFill>
                            <a:sysClr val="windowText" lastClr="000000"/>
                          </a:solidFill>
                          <a:effectLst/>
                        </a:rPr>
                        <a:t>(Effective July 1, 2008)</a:t>
                      </a:r>
                      <a:endParaRPr lang="en-US" sz="1800" dirty="0">
                        <a:solidFill>
                          <a:sysClr val="windowText" lastClr="000000"/>
                        </a:solidFill>
                        <a:effectLst/>
                        <a:latin typeface="Times New Roman"/>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a:r>
                        <a:rPr lang="en-US" sz="1800" dirty="0">
                          <a:solidFill>
                            <a:sysClr val="windowText" lastClr="000000"/>
                          </a:solidFill>
                          <a:effectLst/>
                        </a:rPr>
                        <a:t>Maximum Combined Subsidized and Unsubsidized Stafford Loan</a:t>
                      </a:r>
                    </a:p>
                    <a:p>
                      <a:pPr algn="just"/>
                      <a:r>
                        <a:rPr lang="en-US" sz="1800" dirty="0">
                          <a:solidFill>
                            <a:sysClr val="windowText" lastClr="000000"/>
                          </a:solidFill>
                          <a:effectLst/>
                        </a:rPr>
                        <a:t>(Effective July 1, 2008)</a:t>
                      </a:r>
                      <a:endParaRPr lang="en-US" sz="1800" dirty="0">
                        <a:solidFill>
                          <a:sysClr val="windowText" lastClr="000000"/>
                        </a:solidFill>
                        <a:effectLst/>
                        <a:latin typeface="Times New Roman"/>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r>
              <a:tr h="469232">
                <a:tc>
                  <a:txBody>
                    <a:bodyPr/>
                    <a:lstStyle/>
                    <a:p>
                      <a:pPr algn="just"/>
                      <a:r>
                        <a:rPr lang="en-US" sz="1800" dirty="0" smtClean="0">
                          <a:solidFill>
                            <a:sysClr val="windowText" lastClr="000000"/>
                          </a:solidFill>
                          <a:effectLst/>
                        </a:rPr>
                        <a:t>1st-yr. </a:t>
                      </a:r>
                      <a:endParaRPr lang="en-US" sz="1800" dirty="0">
                        <a:solidFill>
                          <a:sysClr val="windowText" lastClr="000000"/>
                        </a:solidFill>
                        <a:effectLst/>
                        <a:latin typeface="Times New Roman"/>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just"/>
                      <a:r>
                        <a:rPr lang="en-US" sz="1800" dirty="0">
                          <a:solidFill>
                            <a:sysClr val="windowText" lastClr="000000"/>
                          </a:solidFill>
                          <a:effectLst/>
                        </a:rPr>
                        <a:t>$5,500</a:t>
                      </a:r>
                      <a:endParaRPr lang="en-US" sz="1800" dirty="0">
                        <a:solidFill>
                          <a:sysClr val="windowText" lastClr="000000"/>
                        </a:solidFill>
                        <a:effectLst/>
                        <a:latin typeface="Times New Roman"/>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just"/>
                      <a:r>
                        <a:rPr lang="en-US" sz="1800" dirty="0">
                          <a:solidFill>
                            <a:sysClr val="windowText" lastClr="000000"/>
                          </a:solidFill>
                          <a:effectLst/>
                        </a:rPr>
                        <a:t>$ 9,500</a:t>
                      </a:r>
                      <a:endParaRPr lang="en-US" sz="1800" dirty="0">
                        <a:solidFill>
                          <a:sysClr val="windowText" lastClr="000000"/>
                        </a:solidFill>
                        <a:effectLst/>
                        <a:latin typeface="Times New Roman"/>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r>
              <a:tr h="469232">
                <a:tc>
                  <a:txBody>
                    <a:bodyPr/>
                    <a:lstStyle/>
                    <a:p>
                      <a:pPr algn="just"/>
                      <a:r>
                        <a:rPr lang="en-US" sz="1800" dirty="0">
                          <a:solidFill>
                            <a:sysClr val="windowText" lastClr="000000"/>
                          </a:solidFill>
                          <a:effectLst/>
                        </a:rPr>
                        <a:t>2nd-yr. </a:t>
                      </a:r>
                      <a:endParaRPr lang="en-US" sz="1800" dirty="0">
                        <a:solidFill>
                          <a:sysClr val="windowText" lastClr="000000"/>
                        </a:solidFill>
                        <a:effectLst/>
                        <a:latin typeface="Times New Roman"/>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just"/>
                      <a:r>
                        <a:rPr lang="en-US" sz="1800" dirty="0">
                          <a:solidFill>
                            <a:sysClr val="windowText" lastClr="000000"/>
                          </a:solidFill>
                          <a:effectLst/>
                        </a:rPr>
                        <a:t>$6,500</a:t>
                      </a:r>
                      <a:endParaRPr lang="en-US" sz="1800" dirty="0">
                        <a:solidFill>
                          <a:sysClr val="windowText" lastClr="000000"/>
                        </a:solidFill>
                        <a:effectLst/>
                        <a:latin typeface="Times New Roman"/>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just"/>
                      <a:r>
                        <a:rPr lang="en-US" sz="1800" dirty="0">
                          <a:solidFill>
                            <a:sysClr val="windowText" lastClr="000000"/>
                          </a:solidFill>
                          <a:effectLst/>
                        </a:rPr>
                        <a:t>$10,500</a:t>
                      </a:r>
                      <a:endParaRPr lang="en-US" sz="1800" dirty="0">
                        <a:solidFill>
                          <a:sysClr val="windowText" lastClr="000000"/>
                        </a:solidFill>
                        <a:effectLst/>
                        <a:latin typeface="Times New Roman"/>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r>
              <a:tr h="469232">
                <a:tc>
                  <a:txBody>
                    <a:bodyPr/>
                    <a:lstStyle/>
                    <a:p>
                      <a:pPr algn="just"/>
                      <a:r>
                        <a:rPr lang="en-US" sz="1800" dirty="0">
                          <a:solidFill>
                            <a:sysClr val="windowText" lastClr="000000"/>
                          </a:solidFill>
                          <a:effectLst/>
                        </a:rPr>
                        <a:t>3rd &amp; 4th-yr.</a:t>
                      </a:r>
                      <a:endParaRPr lang="en-US" sz="1800" dirty="0">
                        <a:solidFill>
                          <a:sysClr val="windowText" lastClr="000000"/>
                        </a:solidFill>
                        <a:effectLst/>
                        <a:latin typeface="Times New Roman"/>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just"/>
                      <a:r>
                        <a:rPr lang="en-US" sz="1800" dirty="0">
                          <a:solidFill>
                            <a:sysClr val="windowText" lastClr="000000"/>
                          </a:solidFill>
                          <a:effectLst/>
                        </a:rPr>
                        <a:t>$7,500</a:t>
                      </a:r>
                      <a:endParaRPr lang="en-US" sz="1800" dirty="0">
                        <a:solidFill>
                          <a:sysClr val="windowText" lastClr="000000"/>
                        </a:solidFill>
                        <a:effectLst/>
                        <a:latin typeface="Times New Roman"/>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just"/>
                      <a:r>
                        <a:rPr lang="en-US" sz="1800" dirty="0">
                          <a:solidFill>
                            <a:sysClr val="windowText" lastClr="000000"/>
                          </a:solidFill>
                          <a:effectLst/>
                        </a:rPr>
                        <a:t>$12,500</a:t>
                      </a:r>
                      <a:endParaRPr lang="en-US" sz="1800" dirty="0">
                        <a:solidFill>
                          <a:sysClr val="windowText" lastClr="000000"/>
                        </a:solidFill>
                        <a:effectLst/>
                        <a:latin typeface="Times New Roman"/>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r>
              <a:tr h="469232">
                <a:tc>
                  <a:txBody>
                    <a:bodyPr/>
                    <a:lstStyle/>
                    <a:p>
                      <a:r>
                        <a:rPr lang="en-US" sz="1800" dirty="0">
                          <a:solidFill>
                            <a:sysClr val="windowText" lastClr="000000"/>
                          </a:solidFill>
                          <a:effectLst/>
                        </a:rPr>
                        <a:t>Teacher Cert</a:t>
                      </a:r>
                      <a:endParaRPr lang="en-US" sz="1800" dirty="0">
                        <a:solidFill>
                          <a:sysClr val="windowText" lastClr="000000"/>
                        </a:solidFill>
                        <a:effectLst/>
                        <a:latin typeface="Times New Roman"/>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r>
                        <a:rPr lang="en-US" sz="1800" dirty="0">
                          <a:solidFill>
                            <a:sysClr val="windowText" lastClr="000000"/>
                          </a:solidFill>
                          <a:effectLst/>
                        </a:rPr>
                        <a:t>$7,500</a:t>
                      </a:r>
                      <a:endParaRPr lang="en-US" sz="1800" dirty="0">
                        <a:solidFill>
                          <a:sysClr val="windowText" lastClr="000000"/>
                        </a:solidFill>
                        <a:effectLst/>
                        <a:latin typeface="Times New Roman"/>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r>
                        <a:rPr lang="en-US" sz="1800" dirty="0" smtClean="0">
                          <a:solidFill>
                            <a:sysClr val="windowText" lastClr="000000"/>
                          </a:solidFill>
                          <a:effectLst/>
                        </a:rPr>
                        <a:t>$12,500</a:t>
                      </a:r>
                      <a:endParaRPr lang="en-US" sz="1800" dirty="0">
                        <a:solidFill>
                          <a:sysClr val="windowText" lastClr="000000"/>
                        </a:solidFill>
                        <a:effectLst/>
                        <a:latin typeface="Times New Roman"/>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r>
              <a:tr h="469232">
                <a:tc>
                  <a:txBody>
                    <a:bodyPr/>
                    <a:lstStyle/>
                    <a:p>
                      <a:pPr algn="just"/>
                      <a:r>
                        <a:rPr lang="en-US" sz="1800" dirty="0">
                          <a:solidFill>
                            <a:sysClr val="windowText" lastClr="000000"/>
                          </a:solidFill>
                          <a:effectLst/>
                        </a:rPr>
                        <a:t>Grad/Professional</a:t>
                      </a:r>
                      <a:endParaRPr lang="en-US" sz="1800" dirty="0">
                        <a:solidFill>
                          <a:sysClr val="windowText" lastClr="000000"/>
                        </a:solidFill>
                        <a:effectLst/>
                        <a:latin typeface="Times New Roman"/>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just"/>
                      <a:r>
                        <a:rPr lang="en-US" sz="1800" dirty="0">
                          <a:solidFill>
                            <a:sysClr val="windowText" lastClr="000000"/>
                          </a:solidFill>
                          <a:effectLst/>
                        </a:rPr>
                        <a:t>N/A</a:t>
                      </a:r>
                      <a:endParaRPr lang="en-US" sz="1800" dirty="0">
                        <a:solidFill>
                          <a:sysClr val="windowText" lastClr="000000"/>
                        </a:solidFill>
                        <a:effectLst/>
                        <a:latin typeface="Times New Roman"/>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just"/>
                      <a:r>
                        <a:rPr lang="en-US" sz="1800" dirty="0" smtClean="0">
                          <a:solidFill>
                            <a:sysClr val="windowText" lastClr="000000"/>
                          </a:solidFill>
                          <a:effectLst/>
                        </a:rPr>
                        <a:t>$20,500</a:t>
                      </a:r>
                      <a:endParaRPr lang="en-US" sz="1800" dirty="0">
                        <a:solidFill>
                          <a:sysClr val="windowText" lastClr="000000"/>
                        </a:solidFill>
                        <a:effectLst/>
                        <a:latin typeface="Times New Roman"/>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500" fill="hold"/>
                                        <p:tgtEl>
                                          <p:spTgt spid="2"/>
                                        </p:tgtEl>
                                        <p:attrNameLst>
                                          <p:attrName>style.color</p:attrName>
                                        </p:attrNameLst>
                                      </p:cBhvr>
                                      <p:to>
                                        <p:clrVal>
                                          <a:srgbClr val="7030A0"/>
                                        </p:clrVal>
                                      </p:to>
                                    </p:set>
                                    <p:set>
                                      <p:cBhvr>
                                        <p:cTn id="7" dur="500" fill="hold"/>
                                        <p:tgtEl>
                                          <p:spTgt spid="2"/>
                                        </p:tgtEl>
                                        <p:attrNameLst>
                                          <p:attrName>fillcolor</p:attrName>
                                        </p:attrNameLst>
                                      </p:cBhvr>
                                      <p:to>
                                        <p:clrVal>
                                          <a:srgbClr val="7030A0"/>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smtClean="0">
                <a:latin typeface="Georgia" panose="02040502050405020303" pitchFamily="18" charset="0"/>
              </a:rPr>
              <a:t>Additional Outside Resources</a:t>
            </a:r>
            <a:endParaRPr lang="en-US" sz="4000" b="1" dirty="0">
              <a:latin typeface="Georgia" panose="02040502050405020303" pitchFamily="18" charset="0"/>
            </a:endParaRPr>
          </a:p>
        </p:txBody>
      </p:sp>
      <p:sp>
        <p:nvSpPr>
          <p:cNvPr id="8" name="Rectangle 7"/>
          <p:cNvSpPr/>
          <p:nvPr/>
        </p:nvSpPr>
        <p:spPr>
          <a:xfrm>
            <a:off x="299937" y="1600200"/>
            <a:ext cx="8839199" cy="4724370"/>
          </a:xfrm>
          <a:prstGeom prst="rect">
            <a:avLst/>
          </a:prstGeom>
        </p:spPr>
        <p:txBody>
          <a:bodyPr wrap="square">
            <a:spAutoFit/>
          </a:bodyPr>
          <a:lstStyle/>
          <a:p>
            <a:r>
              <a:rPr lang="en-US" sz="3500" dirty="0" smtClean="0"/>
              <a:t>Prepaid College Tuition Plans (PACT, etc.)</a:t>
            </a:r>
          </a:p>
          <a:p>
            <a:endParaRPr lang="en-US" sz="3500" dirty="0" smtClean="0"/>
          </a:p>
          <a:p>
            <a:r>
              <a:rPr lang="en-US" sz="3500" dirty="0" smtClean="0"/>
              <a:t>	***Military Benefits (Federal; State)</a:t>
            </a:r>
          </a:p>
          <a:p>
            <a:r>
              <a:rPr lang="en-US" sz="3500" dirty="0" smtClean="0"/>
              <a:t>	***Vocational Rehabilitation</a:t>
            </a:r>
          </a:p>
          <a:p>
            <a:pPr marL="285750" indent="-285750">
              <a:buFont typeface="Arial" pitchFamily="34" charset="0"/>
              <a:buChar char="•"/>
            </a:pPr>
            <a:endParaRPr lang="en-US" sz="3500" dirty="0"/>
          </a:p>
          <a:p>
            <a:r>
              <a:rPr lang="en-US" sz="2800" dirty="0" smtClean="0"/>
              <a:t>***</a:t>
            </a:r>
            <a:r>
              <a:rPr lang="en-US" sz="2800" b="1" dirty="0" smtClean="0"/>
              <a:t>FAFSA</a:t>
            </a:r>
            <a:r>
              <a:rPr lang="en-US" sz="2800" dirty="0" smtClean="0"/>
              <a:t> submission is often required to determine Pell Grant eligibility before these benefits can be applied.  </a:t>
            </a:r>
          </a:p>
          <a:p>
            <a:endParaRPr lang="en-US" sz="3500" dirty="0" smtClean="0"/>
          </a:p>
          <a:p>
            <a:endParaRPr lang="en-US" sz="3500" dirty="0"/>
          </a:p>
        </p:txBody>
      </p:sp>
    </p:spTree>
    <p:extLst>
      <p:ext uri="{BB962C8B-B14F-4D97-AF65-F5344CB8AC3E}">
        <p14:creationId xmlns="" xmlns:p14="http://schemas.microsoft.com/office/powerpoint/2010/main" val="2630151773"/>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500" fill="hold"/>
                                        <p:tgtEl>
                                          <p:spTgt spid="2"/>
                                        </p:tgtEl>
                                        <p:attrNameLst>
                                          <p:attrName>style.color</p:attrName>
                                        </p:attrNameLst>
                                      </p:cBhvr>
                                      <p:to>
                                        <p:clrVal>
                                          <a:srgbClr val="7030A0"/>
                                        </p:clrVal>
                                      </p:to>
                                    </p:set>
                                    <p:set>
                                      <p:cBhvr>
                                        <p:cTn id="7" dur="500" fill="hold"/>
                                        <p:tgtEl>
                                          <p:spTgt spid="2"/>
                                        </p:tgtEl>
                                        <p:attrNameLst>
                                          <p:attrName>fillcolor</p:attrName>
                                        </p:attrNameLst>
                                      </p:cBhvr>
                                      <p:to>
                                        <p:clrVal>
                                          <a:srgbClr val="7030A0"/>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868362"/>
          </a:xfrm>
        </p:spPr>
        <p:txBody>
          <a:bodyPr>
            <a:normAutofit/>
          </a:bodyPr>
          <a:lstStyle/>
          <a:p>
            <a:pPr algn="ctr"/>
            <a:r>
              <a:rPr lang="en-US" sz="4000" b="1" dirty="0" smtClean="0">
                <a:latin typeface="Georgia" panose="02040502050405020303" pitchFamily="18" charset="0"/>
              </a:rPr>
              <a:t>Bridging the Gap</a:t>
            </a:r>
            <a:endParaRPr lang="en-US" sz="4000" b="1" dirty="0">
              <a:latin typeface="Georgia" panose="02040502050405020303" pitchFamily="18" charset="0"/>
            </a:endParaRPr>
          </a:p>
        </p:txBody>
      </p:sp>
      <p:sp>
        <p:nvSpPr>
          <p:cNvPr id="8" name="Rectangle 7"/>
          <p:cNvSpPr/>
          <p:nvPr/>
        </p:nvSpPr>
        <p:spPr>
          <a:xfrm>
            <a:off x="126217" y="1676400"/>
            <a:ext cx="8839199" cy="4170372"/>
          </a:xfrm>
          <a:prstGeom prst="rect">
            <a:avLst/>
          </a:prstGeom>
        </p:spPr>
        <p:txBody>
          <a:bodyPr wrap="square">
            <a:spAutoFit/>
          </a:bodyPr>
          <a:lstStyle/>
          <a:p>
            <a:pPr marL="285750" indent="-285750">
              <a:buFont typeface="Arial" pitchFamily="34" charset="0"/>
              <a:buChar char="•"/>
            </a:pPr>
            <a:r>
              <a:rPr lang="en-US" sz="3500" dirty="0" smtClean="0"/>
              <a:t>Payment Plans</a:t>
            </a:r>
          </a:p>
          <a:p>
            <a:pPr marL="285750" indent="-285750">
              <a:buFont typeface="Arial" pitchFamily="34" charset="0"/>
              <a:buChar char="•"/>
            </a:pPr>
            <a:r>
              <a:rPr lang="en-US" sz="3500" dirty="0" smtClean="0"/>
              <a:t>Parent Plus Loans for Dependent Students</a:t>
            </a:r>
          </a:p>
          <a:p>
            <a:pPr lvl="1"/>
            <a:r>
              <a:rPr lang="en-US" sz="2000" dirty="0">
                <a:hlinkClick r:id="rId2"/>
              </a:rPr>
              <a:t>https://</a:t>
            </a:r>
            <a:r>
              <a:rPr lang="en-US" sz="2000" dirty="0" smtClean="0">
                <a:hlinkClick r:id="rId2"/>
              </a:rPr>
              <a:t>studentloans.gov/myDirectLoan/index.action</a:t>
            </a:r>
            <a:r>
              <a:rPr lang="en-US" sz="2000" dirty="0" smtClean="0"/>
              <a:t> </a:t>
            </a:r>
          </a:p>
          <a:p>
            <a:r>
              <a:rPr lang="en-US" sz="3500" dirty="0" smtClean="0"/>
              <a:t>	</a:t>
            </a:r>
            <a:r>
              <a:rPr lang="en-US" sz="2400" dirty="0" smtClean="0"/>
              <a:t>(use parent FSA ID to login)</a:t>
            </a:r>
          </a:p>
          <a:p>
            <a:endParaRPr lang="en-US" sz="3500" dirty="0" smtClean="0"/>
          </a:p>
          <a:p>
            <a:pPr marL="285750" indent="-285750">
              <a:buFont typeface="Arial" pitchFamily="34" charset="0"/>
              <a:buChar char="•"/>
            </a:pPr>
            <a:endParaRPr lang="en-US" sz="3500" dirty="0" smtClean="0"/>
          </a:p>
          <a:p>
            <a:pPr marL="285750" indent="-285750">
              <a:buFont typeface="Arial" pitchFamily="34" charset="0"/>
              <a:buChar char="•"/>
            </a:pPr>
            <a:r>
              <a:rPr lang="en-US" sz="3500" dirty="0" smtClean="0"/>
              <a:t>Alternative/Private Loans</a:t>
            </a:r>
          </a:p>
          <a:p>
            <a:pPr marL="285750" indent="-285750">
              <a:buFont typeface="Arial" pitchFamily="34" charset="0"/>
              <a:buChar char="•"/>
            </a:pPr>
            <a:r>
              <a:rPr lang="en-US" sz="3500" dirty="0" smtClean="0">
                <a:solidFill>
                  <a:srgbClr val="FFFF00"/>
                </a:solidFill>
              </a:rPr>
              <a:t>SCHOLARSHIPS!!!</a:t>
            </a:r>
            <a:endParaRPr lang="en-US" sz="3500" dirty="0">
              <a:solidFill>
                <a:srgbClr val="FFFF00"/>
              </a:solidFill>
            </a:endParaRPr>
          </a:p>
        </p:txBody>
      </p:sp>
      <p:pic>
        <p:nvPicPr>
          <p:cNvPr id="4" name="Picture 3"/>
          <p:cNvPicPr/>
          <p:nvPr/>
        </p:nvPicPr>
        <p:blipFill>
          <a:blip r:embed="rId3" cstate="print"/>
          <a:stretch>
            <a:fillRect/>
          </a:stretch>
        </p:blipFill>
        <p:spPr>
          <a:xfrm>
            <a:off x="6248400" y="2895600"/>
            <a:ext cx="2293620" cy="1972310"/>
          </a:xfrm>
          <a:prstGeom prst="rect">
            <a:avLst/>
          </a:prstGeom>
        </p:spPr>
      </p:pic>
    </p:spTree>
    <p:extLst>
      <p:ext uri="{BB962C8B-B14F-4D97-AF65-F5344CB8AC3E}">
        <p14:creationId xmlns="" xmlns:p14="http://schemas.microsoft.com/office/powerpoint/2010/main" val="688660991"/>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500" fill="hold"/>
                                        <p:tgtEl>
                                          <p:spTgt spid="2"/>
                                        </p:tgtEl>
                                        <p:attrNameLst>
                                          <p:attrName>style.color</p:attrName>
                                        </p:attrNameLst>
                                      </p:cBhvr>
                                      <p:to>
                                        <p:clrVal>
                                          <a:srgbClr val="7030A0"/>
                                        </p:clrVal>
                                      </p:to>
                                    </p:set>
                                    <p:set>
                                      <p:cBhvr>
                                        <p:cTn id="7" dur="500" fill="hold"/>
                                        <p:tgtEl>
                                          <p:spTgt spid="2"/>
                                        </p:tgtEl>
                                        <p:attrNameLst>
                                          <p:attrName>fillcolor</p:attrName>
                                        </p:attrNameLst>
                                      </p:cBhvr>
                                      <p:to>
                                        <p:clrVal>
                                          <a:srgbClr val="7030A0"/>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752600"/>
          </a:xfrm>
        </p:spPr>
        <p:txBody>
          <a:bodyPr>
            <a:normAutofit fontScale="90000"/>
          </a:bodyPr>
          <a:lstStyle/>
          <a:p>
            <a:pPr algn="ctr"/>
            <a:r>
              <a:rPr lang="en-US" dirty="0" smtClean="0"/>
              <a:t/>
            </a:r>
            <a:br>
              <a:rPr lang="en-US" dirty="0" smtClean="0"/>
            </a:br>
            <a:r>
              <a:rPr lang="en-US" sz="4000" b="1" dirty="0" smtClean="0">
                <a:latin typeface="Georgia" panose="02040502050405020303" pitchFamily="18" charset="0"/>
              </a:rPr>
              <a:t>Free Application </a:t>
            </a:r>
            <a:br>
              <a:rPr lang="en-US" sz="4000" b="1" dirty="0" smtClean="0">
                <a:latin typeface="Georgia" panose="02040502050405020303" pitchFamily="18" charset="0"/>
              </a:rPr>
            </a:br>
            <a:r>
              <a:rPr lang="en-US" sz="4000" b="1" dirty="0" smtClean="0">
                <a:latin typeface="Georgia" panose="02040502050405020303" pitchFamily="18" charset="0"/>
              </a:rPr>
              <a:t>for </a:t>
            </a:r>
            <a:br>
              <a:rPr lang="en-US" sz="4000" b="1" dirty="0" smtClean="0">
                <a:latin typeface="Georgia" panose="02040502050405020303" pitchFamily="18" charset="0"/>
              </a:rPr>
            </a:br>
            <a:r>
              <a:rPr lang="en-US" sz="4000" b="1" dirty="0" smtClean="0">
                <a:latin typeface="Georgia" panose="02040502050405020303" pitchFamily="18" charset="0"/>
              </a:rPr>
              <a:t>Federal Student Aid –</a:t>
            </a:r>
            <a:endParaRPr lang="en-US" sz="4000" b="1" dirty="0">
              <a:latin typeface="Georgia" panose="02040502050405020303" pitchFamily="18" charset="0"/>
            </a:endParaRPr>
          </a:p>
        </p:txBody>
      </p:sp>
      <p:sp>
        <p:nvSpPr>
          <p:cNvPr id="3" name="Content Placeholder 2"/>
          <p:cNvSpPr>
            <a:spLocks noGrp="1"/>
          </p:cNvSpPr>
          <p:nvPr>
            <p:ph idx="1"/>
          </p:nvPr>
        </p:nvSpPr>
        <p:spPr>
          <a:xfrm>
            <a:off x="457200" y="2603500"/>
            <a:ext cx="8229600" cy="4267200"/>
          </a:xfrm>
        </p:spPr>
        <p:txBody>
          <a:bodyPr>
            <a:normAutofit/>
          </a:bodyPr>
          <a:lstStyle/>
          <a:p>
            <a:pPr marL="137160" indent="0" algn="ctr">
              <a:buNone/>
            </a:pPr>
            <a:r>
              <a:rPr lang="en-US" sz="150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FAFSA</a:t>
            </a: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500" fill="hold"/>
                                        <p:tgtEl>
                                          <p:spTgt spid="2"/>
                                        </p:tgtEl>
                                        <p:attrNameLst>
                                          <p:attrName>style.color</p:attrName>
                                        </p:attrNameLst>
                                      </p:cBhvr>
                                      <p:to>
                                        <p:clrVal>
                                          <a:srgbClr val="7030A0"/>
                                        </p:clrVal>
                                      </p:to>
                                    </p:set>
                                    <p:set>
                                      <p:cBhvr>
                                        <p:cTn id="7" dur="500" fill="hold"/>
                                        <p:tgtEl>
                                          <p:spTgt spid="2"/>
                                        </p:tgtEl>
                                        <p:attrNameLst>
                                          <p:attrName>fillcolor</p:attrName>
                                        </p:attrNameLst>
                                      </p:cBhvr>
                                      <p:to>
                                        <p:clrVal>
                                          <a:srgbClr val="7030A0"/>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6400" y="738426"/>
            <a:ext cx="5391807" cy="707886"/>
          </a:xfrm>
          <a:prstGeom prst="rect">
            <a:avLst/>
          </a:prstGeom>
        </p:spPr>
        <p:txBody>
          <a:bodyPr wrap="square">
            <a:spAutoFit/>
          </a:bodyPr>
          <a:lstStyle/>
          <a:p>
            <a:pPr lvl="0" algn="ctr"/>
            <a:r>
              <a:rPr lang="en-US" altLang="en-US" sz="4000" b="1" cap="all" spc="50" dirty="0">
                <a:solidFill>
                  <a:srgbClr val="1F497D">
                    <a:lumMod val="40000"/>
                    <a:lumOff val="60000"/>
                  </a:srgbClr>
                </a:solidFill>
                <a:latin typeface="Georgia" panose="02040502050405020303" pitchFamily="18" charset="0"/>
                <a:ea typeface="+mj-ea"/>
                <a:cs typeface="Gautami" panose="020B0502040204020203" pitchFamily="34" charset="0"/>
              </a:rPr>
              <a:t>FAFSA Tips</a:t>
            </a:r>
          </a:p>
        </p:txBody>
      </p:sp>
      <p:sp>
        <p:nvSpPr>
          <p:cNvPr id="4" name="Rectangle 3"/>
          <p:cNvSpPr/>
          <p:nvPr/>
        </p:nvSpPr>
        <p:spPr>
          <a:xfrm>
            <a:off x="381000" y="1092369"/>
            <a:ext cx="8077200" cy="4745915"/>
          </a:xfrm>
          <a:prstGeom prst="rect">
            <a:avLst/>
          </a:prstGeom>
        </p:spPr>
        <p:txBody>
          <a:bodyPr wrap="square">
            <a:spAutoFit/>
          </a:bodyPr>
          <a:lstStyle/>
          <a:p>
            <a:pPr>
              <a:spcBef>
                <a:spcPct val="20000"/>
              </a:spcBef>
            </a:pPr>
            <a:endParaRPr lang="en-US" altLang="en-US" sz="2700" b="1" dirty="0" smtClean="0"/>
          </a:p>
          <a:p>
            <a:pPr>
              <a:spcBef>
                <a:spcPct val="20000"/>
              </a:spcBef>
            </a:pPr>
            <a:r>
              <a:rPr lang="en-US" altLang="en-US" sz="2700" b="1" dirty="0" smtClean="0"/>
              <a:t>Can I choose to report 2017 instead of 2016 tax information on my 2018-19 FAFSA?</a:t>
            </a:r>
          </a:p>
          <a:p>
            <a:pPr>
              <a:spcBef>
                <a:spcPct val="20000"/>
              </a:spcBef>
            </a:pPr>
            <a:r>
              <a:rPr lang="en-US" altLang="en-US" sz="2700" i="1" dirty="0" smtClean="0"/>
              <a:t>No, you do not have a choice of which year to report – use the 2016 tax information!</a:t>
            </a:r>
          </a:p>
          <a:p>
            <a:pPr>
              <a:spcBef>
                <a:spcPct val="20000"/>
              </a:spcBef>
            </a:pPr>
            <a:endParaRPr lang="en-US" altLang="en-US" sz="2700" dirty="0" smtClean="0"/>
          </a:p>
          <a:p>
            <a:pPr>
              <a:spcBef>
                <a:spcPct val="20000"/>
              </a:spcBef>
            </a:pPr>
            <a:r>
              <a:rPr lang="en-US" altLang="en-US" sz="2700" dirty="0" smtClean="0"/>
              <a:t>Talk to college if big change in financial circumstances!</a:t>
            </a:r>
          </a:p>
          <a:p>
            <a:pPr>
              <a:spcBef>
                <a:spcPct val="20000"/>
              </a:spcBef>
            </a:pPr>
            <a:endParaRPr lang="en-US" altLang="en-US" sz="2700" dirty="0" smtClean="0"/>
          </a:p>
          <a:p>
            <a:pPr>
              <a:spcBef>
                <a:spcPct val="20000"/>
              </a:spcBef>
            </a:pPr>
            <a:r>
              <a:rPr lang="en-US" altLang="en-US" sz="2700" dirty="0" smtClean="0"/>
              <a:t>Remember: Certain items on FAFSA are “as of today,” so you must read each question and fill out accordingly.</a:t>
            </a:r>
            <a:endParaRPr lang="en-US" altLang="en-US" sz="2700" dirty="0"/>
          </a:p>
        </p:txBody>
      </p:sp>
    </p:spTree>
    <p:extLst>
      <p:ext uri="{BB962C8B-B14F-4D97-AF65-F5344CB8AC3E}">
        <p14:creationId xmlns="" xmlns:p14="http://schemas.microsoft.com/office/powerpoint/2010/main" val="3778281752"/>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5008" y="1905000"/>
            <a:ext cx="7772400" cy="3847207"/>
          </a:xfrm>
          <a:prstGeom prst="rect">
            <a:avLst/>
          </a:prstGeom>
        </p:spPr>
        <p:txBody>
          <a:bodyPr wrap="square">
            <a:spAutoFit/>
          </a:bodyPr>
          <a:lstStyle/>
          <a:p>
            <a:endParaRPr lang="en-US" sz="2400" dirty="0" smtClean="0"/>
          </a:p>
          <a:p>
            <a:r>
              <a:rPr lang="en-US" sz="2200" dirty="0"/>
              <a:t>The FSA ID, which replaced the Federal Student Aid PIN in May 2015, is the username and password you use when you visit certain U.S. Department of Education websites</a:t>
            </a:r>
            <a:r>
              <a:rPr lang="en-US" sz="2200" dirty="0" smtClean="0"/>
              <a:t>.</a:t>
            </a:r>
          </a:p>
          <a:p>
            <a:endParaRPr lang="en-US" sz="2200" dirty="0"/>
          </a:p>
          <a:p>
            <a:r>
              <a:rPr lang="en-US" sz="2200" dirty="0" smtClean="0"/>
              <a:t>Students and parents of dependent students </a:t>
            </a:r>
            <a:r>
              <a:rPr lang="en-US" sz="2200" dirty="0"/>
              <a:t>can apply for an </a:t>
            </a:r>
            <a:r>
              <a:rPr lang="en-US" sz="2200" dirty="0">
                <a:solidFill>
                  <a:srgbClr val="FFFF00"/>
                </a:solidFill>
              </a:rPr>
              <a:t>FSA ID</a:t>
            </a:r>
            <a:r>
              <a:rPr lang="en-US" sz="2200" dirty="0"/>
              <a:t> at any time. </a:t>
            </a:r>
            <a:endParaRPr lang="en-US" sz="2200" dirty="0" smtClean="0"/>
          </a:p>
          <a:p>
            <a:endParaRPr lang="en-US" sz="2200" dirty="0" smtClean="0"/>
          </a:p>
          <a:p>
            <a:r>
              <a:rPr lang="en-US" sz="2200" dirty="0" smtClean="0"/>
              <a:t>If a student does not have </a:t>
            </a:r>
            <a:r>
              <a:rPr lang="en-US" sz="2200" dirty="0"/>
              <a:t>one by the time </a:t>
            </a:r>
            <a:r>
              <a:rPr lang="en-US" sz="2200" dirty="0" smtClean="0"/>
              <a:t>they </a:t>
            </a:r>
            <a:r>
              <a:rPr lang="en-US" sz="2200" dirty="0"/>
              <a:t>fill out </a:t>
            </a:r>
            <a:r>
              <a:rPr lang="en-US" sz="2200" dirty="0" smtClean="0"/>
              <a:t>their </a:t>
            </a:r>
            <a:r>
              <a:rPr lang="en-US" sz="2200" dirty="0"/>
              <a:t>FAFSA, </a:t>
            </a:r>
            <a:r>
              <a:rPr lang="en-US" sz="2200" dirty="0" smtClean="0"/>
              <a:t>they </a:t>
            </a:r>
            <a:r>
              <a:rPr lang="en-US" sz="2200" dirty="0"/>
              <a:t>will be prompted to apply for </a:t>
            </a:r>
            <a:r>
              <a:rPr lang="en-US" sz="2200" dirty="0" smtClean="0"/>
              <a:t>one during the application process. </a:t>
            </a:r>
            <a:endParaRPr lang="en-US" sz="2200" dirty="0"/>
          </a:p>
        </p:txBody>
      </p:sp>
      <p:sp>
        <p:nvSpPr>
          <p:cNvPr id="4" name="TextBox 3"/>
          <p:cNvSpPr txBox="1"/>
          <p:nvPr/>
        </p:nvSpPr>
        <p:spPr>
          <a:xfrm>
            <a:off x="3276600" y="1371600"/>
            <a:ext cx="184731" cy="369332"/>
          </a:xfrm>
          <a:prstGeom prst="rect">
            <a:avLst/>
          </a:prstGeom>
          <a:noFill/>
        </p:spPr>
        <p:txBody>
          <a:bodyPr wrap="none" rtlCol="0">
            <a:spAutoFit/>
          </a:bodyPr>
          <a:lstStyle/>
          <a:p>
            <a:endParaRPr lang="en-US" dirty="0"/>
          </a:p>
        </p:txBody>
      </p:sp>
      <p:sp>
        <p:nvSpPr>
          <p:cNvPr id="6" name="Rectangle 5"/>
          <p:cNvSpPr/>
          <p:nvPr/>
        </p:nvSpPr>
        <p:spPr>
          <a:xfrm>
            <a:off x="752272" y="263923"/>
            <a:ext cx="7467600" cy="1477328"/>
          </a:xfrm>
          <a:prstGeom prst="rect">
            <a:avLst/>
          </a:prstGeom>
        </p:spPr>
        <p:txBody>
          <a:bodyPr wrap="square">
            <a:spAutoFit/>
          </a:bodyPr>
          <a:lstStyle/>
          <a:p>
            <a:pPr algn="ctr"/>
            <a:r>
              <a:rPr lang="en-US" sz="3000" cap="all" spc="50" dirty="0">
                <a:solidFill>
                  <a:prstClr val="white"/>
                </a:solidFill>
                <a:latin typeface="Georgia" panose="02040502050405020303" pitchFamily="18" charset="0"/>
                <a:ea typeface="+mj-ea"/>
                <a:cs typeface="+mj-cs"/>
              </a:rPr>
              <a:t>Free Application for Federal Student </a:t>
            </a:r>
            <a:r>
              <a:rPr lang="en-US" sz="3000" b="1" cap="all" spc="50" dirty="0" smtClean="0">
                <a:solidFill>
                  <a:srgbClr val="1F497D">
                    <a:lumMod val="40000"/>
                    <a:lumOff val="60000"/>
                  </a:srgbClr>
                </a:solidFill>
                <a:latin typeface="Georgia" panose="02040502050405020303" pitchFamily="18" charset="0"/>
                <a:ea typeface="+mj-ea"/>
                <a:cs typeface="Gautami" panose="020B0502040204020203" pitchFamily="34" charset="0"/>
              </a:rPr>
              <a:t>FAFSA</a:t>
            </a:r>
          </a:p>
          <a:p>
            <a:pPr algn="ctr"/>
            <a:r>
              <a:rPr lang="en-US" sz="3000" b="1" cap="all" spc="50" dirty="0" smtClean="0">
                <a:solidFill>
                  <a:srgbClr val="FFFF00"/>
                </a:solidFill>
                <a:ea typeface="+mj-ea"/>
                <a:cs typeface="+mj-cs"/>
              </a:rPr>
              <a:t>FSA ID</a:t>
            </a:r>
            <a:endParaRPr lang="en-US" dirty="0">
              <a:solidFill>
                <a:srgbClr val="FFFF00"/>
              </a:solidFill>
            </a:endParaRPr>
          </a:p>
        </p:txBody>
      </p:sp>
    </p:spTree>
    <p:extLst>
      <p:ext uri="{BB962C8B-B14F-4D97-AF65-F5344CB8AC3E}">
        <p14:creationId xmlns="" xmlns:p14="http://schemas.microsoft.com/office/powerpoint/2010/main" val="3428396008"/>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06615" y="381000"/>
            <a:ext cx="609600" cy="533400"/>
          </a:xfrm>
          <a:prstGeom prst="rect">
            <a:avLst/>
          </a:prstGeom>
          <a:noFill/>
          <a:ln w="57150">
            <a:solidFill>
              <a:srgbClr val="FF0000"/>
            </a:solidFill>
          </a:ln>
        </p:spPr>
        <p:txBody>
          <a:bodyPr wrap="square" rtlCol="0">
            <a:spAutoFit/>
          </a:bodyPr>
          <a:lstStyle/>
          <a:p>
            <a:endParaRPr lang="en-US" dirty="0"/>
          </a:p>
        </p:txBody>
      </p:sp>
    </p:spTree>
    <p:extLst>
      <p:ext uri="{BB962C8B-B14F-4D97-AF65-F5344CB8AC3E}">
        <p14:creationId xmlns="" xmlns:p14="http://schemas.microsoft.com/office/powerpoint/2010/main" val="1680180321"/>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020762"/>
          </a:xfrm>
        </p:spPr>
        <p:txBody>
          <a:bodyPr>
            <a:normAutofit fontScale="90000"/>
          </a:bodyPr>
          <a:lstStyle/>
          <a:p>
            <a:pPr algn="ctr"/>
            <a:r>
              <a:rPr lang="en-US" dirty="0" smtClean="0">
                <a:latin typeface="Georgia" panose="02040502050405020303" pitchFamily="18" charset="0"/>
              </a:rPr>
              <a:t>Free Application for Federal Student Aid - </a:t>
            </a:r>
            <a:r>
              <a:rPr lang="en-US" b="1" dirty="0" smtClean="0">
                <a:solidFill>
                  <a:schemeClr val="tx1">
                    <a:lumMod val="65000"/>
                    <a:lumOff val="35000"/>
                  </a:schemeClr>
                </a:solidFill>
                <a:latin typeface="Georgia" panose="02040502050405020303" pitchFamily="18" charset="0"/>
              </a:rPr>
              <a:t>FAFSA</a:t>
            </a:r>
            <a:endParaRPr lang="en-US" b="1" dirty="0">
              <a:solidFill>
                <a:schemeClr val="tx1">
                  <a:lumMod val="65000"/>
                  <a:lumOff val="35000"/>
                </a:schemeClr>
              </a:solidFill>
              <a:latin typeface="Georgia" panose="02040502050405020303" pitchFamily="18" charset="0"/>
            </a:endParaRPr>
          </a:p>
        </p:txBody>
      </p:sp>
      <p:sp>
        <p:nvSpPr>
          <p:cNvPr id="3" name="Content Placeholder 2"/>
          <p:cNvSpPr>
            <a:spLocks noGrp="1"/>
          </p:cNvSpPr>
          <p:nvPr>
            <p:ph idx="1"/>
          </p:nvPr>
        </p:nvSpPr>
        <p:spPr>
          <a:xfrm>
            <a:off x="304800" y="1676400"/>
            <a:ext cx="8610600" cy="4114800"/>
          </a:xfrm>
        </p:spPr>
        <p:txBody>
          <a:bodyPr>
            <a:normAutofit/>
          </a:bodyPr>
          <a:lstStyle/>
          <a:p>
            <a:pPr algn="ctr">
              <a:buNone/>
            </a:pPr>
            <a:r>
              <a:rPr lang="en-US" sz="3000" dirty="0" smtClean="0"/>
              <a:t>As of </a:t>
            </a:r>
            <a:r>
              <a:rPr lang="en-US" sz="3000" b="1" dirty="0" smtClean="0"/>
              <a:t>October 1</a:t>
            </a:r>
            <a:r>
              <a:rPr lang="en-US" sz="3000" b="1" baseline="30000" dirty="0" smtClean="0"/>
              <a:t>st</a:t>
            </a:r>
            <a:r>
              <a:rPr lang="en-US" sz="3000" dirty="0" smtClean="0"/>
              <a:t>, you may submit your </a:t>
            </a:r>
            <a:r>
              <a:rPr lang="en-US" sz="3000" dirty="0" smtClean="0">
                <a:solidFill>
                  <a:schemeClr val="tx1">
                    <a:lumMod val="65000"/>
                    <a:lumOff val="35000"/>
                  </a:schemeClr>
                </a:solidFill>
              </a:rPr>
              <a:t>FAFSA</a:t>
            </a:r>
            <a:r>
              <a:rPr lang="en-US" sz="3000" dirty="0" smtClean="0"/>
              <a:t> for the upcoming aid year – it’s not too late – </a:t>
            </a:r>
          </a:p>
          <a:p>
            <a:pPr algn="ctr">
              <a:buNone/>
            </a:pPr>
            <a:r>
              <a:rPr lang="en-US" sz="3000" dirty="0"/>
              <a:t>b</a:t>
            </a:r>
            <a:r>
              <a:rPr lang="en-US" sz="3000" dirty="0" smtClean="0"/>
              <a:t>ut…..the time is now!   </a:t>
            </a:r>
          </a:p>
          <a:p>
            <a:pPr algn="ctr">
              <a:buNone/>
            </a:pPr>
            <a:endParaRPr lang="en-US" sz="3000" dirty="0"/>
          </a:p>
          <a:p>
            <a:pPr algn="ctr">
              <a:buNone/>
            </a:pPr>
            <a:r>
              <a:rPr lang="en-US" sz="3000" dirty="0" smtClean="0"/>
              <a:t>Take this opportunity to submit your financial aid application to each of your top choice schools!                    </a:t>
            </a:r>
          </a:p>
          <a:p>
            <a:pPr algn="ctr">
              <a:buNone/>
            </a:pPr>
            <a:endParaRPr lang="en-US" sz="3000" dirty="0" smtClean="0"/>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500" fill="hold"/>
                                        <p:tgtEl>
                                          <p:spTgt spid="2"/>
                                        </p:tgtEl>
                                        <p:attrNameLst>
                                          <p:attrName>style.color</p:attrName>
                                        </p:attrNameLst>
                                      </p:cBhvr>
                                      <p:to>
                                        <p:clrVal>
                                          <a:srgbClr val="7030A0"/>
                                        </p:clrVal>
                                      </p:to>
                                    </p:set>
                                    <p:set>
                                      <p:cBhvr>
                                        <p:cTn id="7" dur="500" fill="hold"/>
                                        <p:tgtEl>
                                          <p:spTgt spid="2"/>
                                        </p:tgtEl>
                                        <p:attrNameLst>
                                          <p:attrName>fillcolor</p:attrName>
                                        </p:attrNameLst>
                                      </p:cBhvr>
                                      <p:to>
                                        <p:clrVal>
                                          <a:srgbClr val="7030A0"/>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924800" cy="1143000"/>
          </a:xfrm>
        </p:spPr>
        <p:txBody>
          <a:bodyPr>
            <a:normAutofit/>
          </a:bodyPr>
          <a:lstStyle/>
          <a:p>
            <a:pPr algn="ctr"/>
            <a:r>
              <a:rPr lang="en-US" sz="4000" b="1" dirty="0" smtClean="0">
                <a:latin typeface="Georgia" panose="02040502050405020303" pitchFamily="18" charset="0"/>
              </a:rPr>
              <a:t>What is Financial Aid?</a:t>
            </a:r>
            <a:endParaRPr lang="en-US" sz="4000" b="1" dirty="0">
              <a:latin typeface="Georgia" panose="02040502050405020303" pitchFamily="18" charset="0"/>
            </a:endParaRPr>
          </a:p>
        </p:txBody>
      </p:sp>
      <p:sp>
        <p:nvSpPr>
          <p:cNvPr id="3" name="Content Placeholder 2"/>
          <p:cNvSpPr>
            <a:spLocks noGrp="1"/>
          </p:cNvSpPr>
          <p:nvPr>
            <p:ph idx="1"/>
          </p:nvPr>
        </p:nvSpPr>
        <p:spPr>
          <a:xfrm>
            <a:off x="609600" y="1905000"/>
            <a:ext cx="7924800" cy="4114800"/>
          </a:xfrm>
        </p:spPr>
        <p:txBody>
          <a:bodyPr>
            <a:normAutofit/>
          </a:bodyPr>
          <a:lstStyle/>
          <a:p>
            <a:pPr algn="ctr">
              <a:spcBef>
                <a:spcPts val="0"/>
              </a:spcBef>
              <a:spcAft>
                <a:spcPts val="0"/>
              </a:spcAft>
              <a:buNone/>
            </a:pPr>
            <a:r>
              <a:rPr lang="en-US" sz="3200" dirty="0" smtClean="0">
                <a:latin typeface="Georgia" panose="02040502050405020303" pitchFamily="18" charset="0"/>
              </a:rPr>
              <a:t>Financial aid </a:t>
            </a:r>
          </a:p>
          <a:p>
            <a:pPr algn="ctr">
              <a:spcBef>
                <a:spcPts val="0"/>
              </a:spcBef>
              <a:spcAft>
                <a:spcPts val="0"/>
              </a:spcAft>
              <a:buNone/>
            </a:pPr>
            <a:r>
              <a:rPr lang="en-US" sz="3200" dirty="0" smtClean="0">
                <a:latin typeface="Georgia" panose="02040502050405020303" pitchFamily="18" charset="0"/>
              </a:rPr>
              <a:t>consists of funds provided </a:t>
            </a:r>
          </a:p>
          <a:p>
            <a:pPr algn="ctr">
              <a:spcBef>
                <a:spcPts val="0"/>
              </a:spcBef>
              <a:spcAft>
                <a:spcPts val="0"/>
              </a:spcAft>
              <a:buNone/>
            </a:pPr>
            <a:r>
              <a:rPr lang="en-US" sz="3200" dirty="0" smtClean="0">
                <a:latin typeface="Georgia" panose="02040502050405020303" pitchFamily="18" charset="0"/>
              </a:rPr>
              <a:t>to students and families to help pay for postsecondary educational expenses.</a:t>
            </a:r>
          </a:p>
          <a:p>
            <a:pPr>
              <a:buNone/>
            </a:pPr>
            <a:endParaRPr lang="en-US" dirty="0"/>
          </a:p>
        </p:txBody>
      </p:sp>
    </p:spTree>
    <p:extLst>
      <p:ext uri="{BB962C8B-B14F-4D97-AF65-F5344CB8AC3E}">
        <p14:creationId xmlns="" xmlns:p14="http://schemas.microsoft.com/office/powerpoint/2010/main" val="193733796"/>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500" fill="hold"/>
                                        <p:tgtEl>
                                          <p:spTgt spid="2"/>
                                        </p:tgtEl>
                                        <p:attrNameLst>
                                          <p:attrName>style.color</p:attrName>
                                        </p:attrNameLst>
                                      </p:cBhvr>
                                      <p:to>
                                        <p:clrVal>
                                          <a:srgbClr val="7030A0"/>
                                        </p:clrVal>
                                      </p:to>
                                    </p:set>
                                    <p:set>
                                      <p:cBhvr>
                                        <p:cTn id="7" dur="500" fill="hold"/>
                                        <p:tgtEl>
                                          <p:spTgt spid="2"/>
                                        </p:tgtEl>
                                        <p:attrNameLst>
                                          <p:attrName>fillcolor</p:attrName>
                                        </p:attrNameLst>
                                      </p:cBhvr>
                                      <p:to>
                                        <p:clrVal>
                                          <a:srgbClr val="7030A0"/>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020762"/>
          </a:xfrm>
        </p:spPr>
        <p:txBody>
          <a:bodyPr>
            <a:normAutofit fontScale="90000"/>
          </a:bodyPr>
          <a:lstStyle/>
          <a:p>
            <a:pPr algn="ctr"/>
            <a:r>
              <a:rPr lang="en-US" dirty="0" smtClean="0">
                <a:latin typeface="Georgia" panose="02040502050405020303" pitchFamily="18" charset="0"/>
              </a:rPr>
              <a:t>Free Application for Federal Student Aid - </a:t>
            </a:r>
            <a:r>
              <a:rPr lang="en-US" b="1" dirty="0" smtClean="0">
                <a:solidFill>
                  <a:schemeClr val="tx1">
                    <a:lumMod val="65000"/>
                    <a:lumOff val="35000"/>
                  </a:schemeClr>
                </a:solidFill>
                <a:latin typeface="Georgia" panose="02040502050405020303" pitchFamily="18" charset="0"/>
              </a:rPr>
              <a:t>FAFSA</a:t>
            </a:r>
            <a:endParaRPr lang="en-US" b="1" dirty="0">
              <a:solidFill>
                <a:schemeClr val="tx1">
                  <a:lumMod val="65000"/>
                  <a:lumOff val="35000"/>
                </a:schemeClr>
              </a:solidFill>
              <a:latin typeface="Georgia" panose="02040502050405020303" pitchFamily="18" charset="0"/>
            </a:endParaRPr>
          </a:p>
        </p:txBody>
      </p:sp>
      <p:sp>
        <p:nvSpPr>
          <p:cNvPr id="4" name="TextBox 3"/>
          <p:cNvSpPr txBox="1"/>
          <p:nvPr/>
        </p:nvSpPr>
        <p:spPr>
          <a:xfrm>
            <a:off x="490436" y="1524000"/>
            <a:ext cx="8191500" cy="4401205"/>
          </a:xfrm>
          <a:prstGeom prst="rect">
            <a:avLst/>
          </a:prstGeom>
          <a:noFill/>
        </p:spPr>
        <p:txBody>
          <a:bodyPr wrap="square" rtlCol="0">
            <a:spAutoFit/>
          </a:bodyPr>
          <a:lstStyle/>
          <a:p>
            <a:r>
              <a:rPr lang="en-US" sz="2000" b="1" dirty="0" smtClean="0"/>
              <a:t>An </a:t>
            </a:r>
            <a:r>
              <a:rPr lang="en-US" sz="2000" b="1" dirty="0"/>
              <a:t>independent student is one of the following</a:t>
            </a:r>
            <a:r>
              <a:rPr lang="en-US" sz="2000" b="1" dirty="0" smtClean="0"/>
              <a:t>:</a:t>
            </a:r>
          </a:p>
          <a:p>
            <a:pPr marL="571500" indent="-571500">
              <a:buFont typeface="Arial" pitchFamily="34" charset="0"/>
              <a:buChar char="•"/>
            </a:pPr>
            <a:r>
              <a:rPr lang="en-US" sz="2000" dirty="0" smtClean="0"/>
              <a:t>at </a:t>
            </a:r>
            <a:r>
              <a:rPr lang="en-US" sz="2000" dirty="0"/>
              <a:t>least 24 years </a:t>
            </a:r>
            <a:r>
              <a:rPr lang="en-US" sz="2000" dirty="0" smtClean="0"/>
              <a:t>old</a:t>
            </a:r>
          </a:p>
          <a:p>
            <a:pPr marL="571500" indent="-571500">
              <a:buFont typeface="Arial" pitchFamily="34" charset="0"/>
              <a:buChar char="•"/>
            </a:pPr>
            <a:r>
              <a:rPr lang="en-US" sz="2000" dirty="0" smtClean="0"/>
              <a:t>Married</a:t>
            </a:r>
          </a:p>
          <a:p>
            <a:pPr marL="571500" indent="-571500">
              <a:buFont typeface="Arial" pitchFamily="34" charset="0"/>
              <a:buChar char="•"/>
            </a:pPr>
            <a:r>
              <a:rPr lang="en-US" sz="2000" dirty="0" smtClean="0"/>
              <a:t>a </a:t>
            </a:r>
            <a:r>
              <a:rPr lang="en-US" sz="2000" dirty="0"/>
              <a:t>graduate or professional </a:t>
            </a:r>
            <a:r>
              <a:rPr lang="en-US" sz="2000" dirty="0" smtClean="0"/>
              <a:t>student</a:t>
            </a:r>
          </a:p>
          <a:p>
            <a:pPr marL="571500" indent="-571500">
              <a:buFont typeface="Arial" pitchFamily="34" charset="0"/>
              <a:buChar char="•"/>
            </a:pPr>
            <a:r>
              <a:rPr lang="en-US" sz="2000" dirty="0" smtClean="0"/>
              <a:t>a veteran</a:t>
            </a:r>
          </a:p>
          <a:p>
            <a:pPr marL="571500" indent="-571500">
              <a:buFont typeface="Arial" pitchFamily="34" charset="0"/>
              <a:buChar char="•"/>
            </a:pPr>
            <a:r>
              <a:rPr lang="en-US" sz="2000" dirty="0" smtClean="0"/>
              <a:t>a </a:t>
            </a:r>
            <a:r>
              <a:rPr lang="en-US" sz="2000" dirty="0"/>
              <a:t>member of the armed </a:t>
            </a:r>
            <a:r>
              <a:rPr lang="en-US" sz="2000" dirty="0" smtClean="0"/>
              <a:t>forces</a:t>
            </a:r>
          </a:p>
          <a:p>
            <a:pPr marL="571500" indent="-571500">
              <a:buFont typeface="Arial" pitchFamily="34" charset="0"/>
              <a:buChar char="•"/>
            </a:pPr>
            <a:r>
              <a:rPr lang="en-US" sz="2000" dirty="0" smtClean="0"/>
              <a:t>an orphan</a:t>
            </a:r>
          </a:p>
          <a:p>
            <a:pPr marL="571500" indent="-571500">
              <a:buFont typeface="Arial" pitchFamily="34" charset="0"/>
              <a:buChar char="•"/>
            </a:pPr>
            <a:r>
              <a:rPr lang="en-US" sz="2000" dirty="0" smtClean="0"/>
              <a:t>a </a:t>
            </a:r>
            <a:r>
              <a:rPr lang="en-US" sz="2000" dirty="0"/>
              <a:t>ward of the </a:t>
            </a:r>
            <a:r>
              <a:rPr lang="en-US" sz="2000" dirty="0" smtClean="0"/>
              <a:t>court</a:t>
            </a:r>
          </a:p>
          <a:p>
            <a:pPr marL="571500" indent="-571500">
              <a:buFont typeface="Arial" pitchFamily="34" charset="0"/>
              <a:buChar char="•"/>
            </a:pPr>
            <a:r>
              <a:rPr lang="en-US" sz="2000" dirty="0" smtClean="0"/>
              <a:t>someone </a:t>
            </a:r>
            <a:r>
              <a:rPr lang="en-US" sz="2000" dirty="0"/>
              <a:t>with legal dependents other than a </a:t>
            </a:r>
            <a:r>
              <a:rPr lang="en-US" sz="2000" dirty="0" smtClean="0"/>
              <a:t>spouse</a:t>
            </a:r>
          </a:p>
          <a:p>
            <a:pPr marL="571500" indent="-571500">
              <a:buFont typeface="Arial" pitchFamily="34" charset="0"/>
              <a:buChar char="•"/>
            </a:pPr>
            <a:r>
              <a:rPr lang="en-US" sz="2000" dirty="0" smtClean="0"/>
              <a:t>an </a:t>
            </a:r>
            <a:r>
              <a:rPr lang="en-US" sz="2000" dirty="0"/>
              <a:t>emancipated </a:t>
            </a:r>
            <a:r>
              <a:rPr lang="en-US" sz="2000" dirty="0" smtClean="0"/>
              <a:t>minor</a:t>
            </a:r>
          </a:p>
          <a:p>
            <a:pPr marL="571500" indent="-571500">
              <a:buFont typeface="Arial" pitchFamily="34" charset="0"/>
              <a:buChar char="•"/>
            </a:pPr>
            <a:r>
              <a:rPr lang="en-US" sz="2000" dirty="0" smtClean="0"/>
              <a:t>someone </a:t>
            </a:r>
            <a:r>
              <a:rPr lang="en-US" sz="2000" dirty="0"/>
              <a:t>who is homeless or at risk of becoming </a:t>
            </a:r>
            <a:r>
              <a:rPr lang="en-US" sz="2000" dirty="0" smtClean="0"/>
              <a:t>homeless</a:t>
            </a:r>
          </a:p>
          <a:p>
            <a:endParaRPr lang="en-US" sz="2000" i="1" dirty="0" smtClean="0"/>
          </a:p>
          <a:p>
            <a:r>
              <a:rPr lang="en-US" i="1" dirty="0" smtClean="0">
                <a:solidFill>
                  <a:srgbClr val="FFFF00"/>
                </a:solidFill>
              </a:rPr>
              <a:t>Typically, additional supporting documentations will be requested by the financial aid office.</a:t>
            </a:r>
            <a:endParaRPr lang="en-US" i="1" dirty="0">
              <a:solidFill>
                <a:srgbClr val="FFFF00"/>
              </a:solidFill>
            </a:endParaRPr>
          </a:p>
        </p:txBody>
      </p:sp>
    </p:spTree>
    <p:extLst>
      <p:ext uri="{BB962C8B-B14F-4D97-AF65-F5344CB8AC3E}">
        <p14:creationId xmlns="" xmlns:p14="http://schemas.microsoft.com/office/powerpoint/2010/main" val="3374534678"/>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500" fill="hold"/>
                                        <p:tgtEl>
                                          <p:spTgt spid="2"/>
                                        </p:tgtEl>
                                        <p:attrNameLst>
                                          <p:attrName>style.color</p:attrName>
                                        </p:attrNameLst>
                                      </p:cBhvr>
                                      <p:to>
                                        <p:clrVal>
                                          <a:srgbClr val="7030A0"/>
                                        </p:clrVal>
                                      </p:to>
                                    </p:set>
                                    <p:set>
                                      <p:cBhvr>
                                        <p:cTn id="7" dur="500" fill="hold"/>
                                        <p:tgtEl>
                                          <p:spTgt spid="2"/>
                                        </p:tgtEl>
                                        <p:attrNameLst>
                                          <p:attrName>fillcolor</p:attrName>
                                        </p:attrNameLst>
                                      </p:cBhvr>
                                      <p:to>
                                        <p:clrVal>
                                          <a:srgbClr val="7030A0"/>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Georgia" panose="02040502050405020303" pitchFamily="18" charset="0"/>
              </a:rPr>
              <a:t>Free Application for Federal Student Aid - </a:t>
            </a:r>
            <a:r>
              <a:rPr lang="en-US" b="1" dirty="0" smtClean="0">
                <a:solidFill>
                  <a:schemeClr val="tx1">
                    <a:lumMod val="65000"/>
                    <a:lumOff val="35000"/>
                  </a:schemeClr>
                </a:solidFill>
                <a:latin typeface="Georgia" panose="02040502050405020303" pitchFamily="18" charset="0"/>
              </a:rPr>
              <a:t>FAFSA</a:t>
            </a:r>
            <a:endParaRPr lang="en-US" b="1" dirty="0">
              <a:solidFill>
                <a:schemeClr val="tx1">
                  <a:lumMod val="65000"/>
                  <a:lumOff val="35000"/>
                </a:schemeClr>
              </a:solidFill>
              <a:latin typeface="Georgia" panose="02040502050405020303" pitchFamily="18" charset="0"/>
            </a:endParaRPr>
          </a:p>
        </p:txBody>
      </p:sp>
      <p:sp>
        <p:nvSpPr>
          <p:cNvPr id="3" name="Content Placeholder 2"/>
          <p:cNvSpPr>
            <a:spLocks noGrp="1"/>
          </p:cNvSpPr>
          <p:nvPr>
            <p:ph idx="1"/>
          </p:nvPr>
        </p:nvSpPr>
        <p:spPr>
          <a:xfrm>
            <a:off x="228600" y="1600200"/>
            <a:ext cx="8686800" cy="5029200"/>
          </a:xfrm>
        </p:spPr>
        <p:txBody>
          <a:bodyPr>
            <a:normAutofit fontScale="55000" lnSpcReduction="20000"/>
          </a:bodyPr>
          <a:lstStyle/>
          <a:p>
            <a:pPr marL="137160" indent="0" algn="ctr">
              <a:buNone/>
            </a:pPr>
            <a:r>
              <a:rPr lang="en-US" sz="4000" b="1" dirty="0"/>
              <a:t>Re-evaluation/Professional Judgment</a:t>
            </a:r>
          </a:p>
          <a:p>
            <a:endParaRPr lang="en-US" sz="4000" dirty="0"/>
          </a:p>
          <a:p>
            <a:pPr marL="137160" indent="0">
              <a:buNone/>
            </a:pPr>
            <a:r>
              <a:rPr lang="en-US" sz="3800" dirty="0" smtClean="0"/>
              <a:t>If </a:t>
            </a:r>
            <a:r>
              <a:rPr lang="en-US" sz="3800" dirty="0"/>
              <a:t>since filing the </a:t>
            </a:r>
            <a:r>
              <a:rPr lang="en-US" sz="3800" dirty="0" smtClean="0">
                <a:solidFill>
                  <a:schemeClr val="tx1">
                    <a:lumMod val="65000"/>
                    <a:lumOff val="35000"/>
                  </a:schemeClr>
                </a:solidFill>
              </a:rPr>
              <a:t>FAFSA</a:t>
            </a:r>
            <a:r>
              <a:rPr lang="en-US" sz="3800" dirty="0" smtClean="0"/>
              <a:t>, there has been a change in circumstances </a:t>
            </a:r>
            <a:r>
              <a:rPr lang="en-US" sz="3800" dirty="0"/>
              <a:t>which has affected </a:t>
            </a:r>
            <a:r>
              <a:rPr lang="en-US" sz="3800" dirty="0" smtClean="0"/>
              <a:t>the </a:t>
            </a:r>
            <a:r>
              <a:rPr lang="en-US" sz="3800" dirty="0"/>
              <a:t>ability to pay for college, </a:t>
            </a:r>
            <a:r>
              <a:rPr lang="en-US" sz="3800" dirty="0" smtClean="0"/>
              <a:t>re-evaluation may available.  </a:t>
            </a:r>
          </a:p>
          <a:p>
            <a:pPr marL="137160" indent="0">
              <a:buNone/>
            </a:pPr>
            <a:endParaRPr lang="en-US" sz="3800" dirty="0" smtClean="0"/>
          </a:p>
          <a:p>
            <a:pPr marL="137160" indent="0">
              <a:buNone/>
            </a:pPr>
            <a:r>
              <a:rPr lang="en-US" sz="3800" dirty="0" smtClean="0"/>
              <a:t>Typically, a completed re-evaluation form, along with appropriate supporting documentation, will be required.  (Verification, requiring a completed 2018-19 </a:t>
            </a:r>
            <a:r>
              <a:rPr lang="en-US" sz="3800" dirty="0"/>
              <a:t>Verification </a:t>
            </a:r>
            <a:r>
              <a:rPr lang="en-US" sz="3800" dirty="0" smtClean="0"/>
              <a:t>Worksheet, a 2016 </a:t>
            </a:r>
            <a:r>
              <a:rPr lang="en-US" sz="3800" dirty="0"/>
              <a:t>Tax Return </a:t>
            </a:r>
            <a:r>
              <a:rPr lang="en-US" sz="3800" dirty="0" smtClean="0"/>
              <a:t>Transcript, </a:t>
            </a:r>
            <a:r>
              <a:rPr lang="en-US" sz="3800" dirty="0"/>
              <a:t>and W-2 </a:t>
            </a:r>
            <a:r>
              <a:rPr lang="en-US" sz="3800" dirty="0" smtClean="0"/>
              <a:t>forms must be processed prior to re-evaluation.  </a:t>
            </a:r>
            <a:r>
              <a:rPr lang="en-US" sz="3800" i="1" dirty="0" smtClean="0"/>
              <a:t>Tax </a:t>
            </a:r>
            <a:r>
              <a:rPr lang="en-US" sz="3800" i="1" dirty="0"/>
              <a:t>Return </a:t>
            </a:r>
            <a:r>
              <a:rPr lang="en-US" sz="3800" i="1" dirty="0" smtClean="0"/>
              <a:t>Transcripts may be accessed online </a:t>
            </a:r>
            <a:r>
              <a:rPr lang="en-US" sz="3800" i="1" dirty="0"/>
              <a:t>at www.irs.gov or call 1-800-908-9946</a:t>
            </a:r>
            <a:r>
              <a:rPr lang="en-US" sz="3800" dirty="0" smtClean="0"/>
              <a:t>. ) </a:t>
            </a:r>
          </a:p>
          <a:p>
            <a:pPr marL="137160" indent="0">
              <a:buNone/>
            </a:pPr>
            <a:endParaRPr lang="en-US" sz="3800" dirty="0"/>
          </a:p>
          <a:p>
            <a:pPr marL="137160" indent="0">
              <a:buNone/>
            </a:pPr>
            <a:r>
              <a:rPr lang="en-US" sz="3800" dirty="0" smtClean="0">
                <a:solidFill>
                  <a:srgbClr val="FFFF00"/>
                </a:solidFill>
              </a:rPr>
              <a:t>The financial aid director will use professional judgment while reviewing the student financial aid re-evaluation/verification materials  in order to appropriately award the student.</a:t>
            </a:r>
          </a:p>
          <a:p>
            <a:pPr marL="137160" indent="0">
              <a:buNone/>
            </a:pPr>
            <a:endParaRPr lang="en-US" sz="4000" dirty="0"/>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500" fill="hold"/>
                                        <p:tgtEl>
                                          <p:spTgt spid="2"/>
                                        </p:tgtEl>
                                        <p:attrNameLst>
                                          <p:attrName>style.color</p:attrName>
                                        </p:attrNameLst>
                                      </p:cBhvr>
                                      <p:to>
                                        <p:clrVal>
                                          <a:srgbClr val="7030A0"/>
                                        </p:clrVal>
                                      </p:to>
                                    </p:set>
                                    <p:set>
                                      <p:cBhvr>
                                        <p:cTn id="7" dur="500" fill="hold"/>
                                        <p:tgtEl>
                                          <p:spTgt spid="2"/>
                                        </p:tgtEl>
                                        <p:attrNameLst>
                                          <p:attrName>fillcolor</p:attrName>
                                        </p:attrNameLst>
                                      </p:cBhvr>
                                      <p:to>
                                        <p:clrVal>
                                          <a:srgbClr val="7030A0"/>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Georgia" panose="02040502050405020303" pitchFamily="18" charset="0"/>
              </a:rPr>
              <a:t>Free Application for Federal Student Aid - </a:t>
            </a:r>
            <a:r>
              <a:rPr lang="en-US" b="1" dirty="0" smtClean="0">
                <a:solidFill>
                  <a:schemeClr val="tx1">
                    <a:lumMod val="65000"/>
                    <a:lumOff val="35000"/>
                  </a:schemeClr>
                </a:solidFill>
                <a:latin typeface="Georgia" panose="02040502050405020303" pitchFamily="18" charset="0"/>
              </a:rPr>
              <a:t>FAFSA</a:t>
            </a:r>
            <a:endParaRPr lang="en-US" b="1" dirty="0">
              <a:solidFill>
                <a:schemeClr val="tx1">
                  <a:lumMod val="65000"/>
                  <a:lumOff val="35000"/>
                </a:schemeClr>
              </a:solidFill>
              <a:latin typeface="Georgia" panose="02040502050405020303" pitchFamily="18" charset="0"/>
            </a:endParaRPr>
          </a:p>
        </p:txBody>
      </p:sp>
      <p:sp>
        <p:nvSpPr>
          <p:cNvPr id="3" name="Content Placeholder 2"/>
          <p:cNvSpPr>
            <a:spLocks noGrp="1"/>
          </p:cNvSpPr>
          <p:nvPr>
            <p:ph idx="1"/>
          </p:nvPr>
        </p:nvSpPr>
        <p:spPr>
          <a:xfrm>
            <a:off x="-76200" y="2209800"/>
            <a:ext cx="9067800" cy="2209800"/>
          </a:xfrm>
        </p:spPr>
        <p:txBody>
          <a:bodyPr>
            <a:normAutofit/>
          </a:bodyPr>
          <a:lstStyle/>
          <a:p>
            <a:pPr algn="ctr">
              <a:buNone/>
            </a:pPr>
            <a:r>
              <a:rPr lang="en-US" sz="5400" b="1" dirty="0" smtClean="0"/>
              <a:t>What information do I need in order to file my </a:t>
            </a:r>
            <a:r>
              <a:rPr lang="en-US" sz="5400" b="1" dirty="0" smtClean="0">
                <a:solidFill>
                  <a:schemeClr val="tx1">
                    <a:lumMod val="65000"/>
                    <a:lumOff val="35000"/>
                  </a:schemeClr>
                </a:solidFill>
              </a:rPr>
              <a:t>FAFSA</a:t>
            </a:r>
            <a:r>
              <a:rPr lang="en-US" sz="5400" b="1" dirty="0" smtClean="0"/>
              <a:t>?</a:t>
            </a:r>
          </a:p>
        </p:txBody>
      </p:sp>
    </p:spTree>
    <p:extLst>
      <p:ext uri="{BB962C8B-B14F-4D97-AF65-F5344CB8AC3E}">
        <p14:creationId xmlns="" xmlns:p14="http://schemas.microsoft.com/office/powerpoint/2010/main" val="4294830957"/>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500" fill="hold"/>
                                        <p:tgtEl>
                                          <p:spTgt spid="2"/>
                                        </p:tgtEl>
                                        <p:attrNameLst>
                                          <p:attrName>style.color</p:attrName>
                                        </p:attrNameLst>
                                      </p:cBhvr>
                                      <p:to>
                                        <p:clrVal>
                                          <a:srgbClr val="7030A0"/>
                                        </p:clrVal>
                                      </p:to>
                                    </p:set>
                                    <p:set>
                                      <p:cBhvr>
                                        <p:cTn id="7" dur="500" fill="hold"/>
                                        <p:tgtEl>
                                          <p:spTgt spid="2"/>
                                        </p:tgtEl>
                                        <p:attrNameLst>
                                          <p:attrName>fillcolor</p:attrName>
                                        </p:attrNameLst>
                                      </p:cBhvr>
                                      <p:to>
                                        <p:clrVal>
                                          <a:srgbClr val="7030A0"/>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Georgia" panose="02040502050405020303" pitchFamily="18" charset="0"/>
              </a:rPr>
              <a:t>Free Application for Federal Student Aid - </a:t>
            </a:r>
            <a:r>
              <a:rPr lang="en-US" b="1" dirty="0" smtClean="0">
                <a:solidFill>
                  <a:schemeClr val="tx1">
                    <a:lumMod val="65000"/>
                    <a:lumOff val="35000"/>
                  </a:schemeClr>
                </a:solidFill>
                <a:latin typeface="Georgia" panose="02040502050405020303" pitchFamily="18" charset="0"/>
              </a:rPr>
              <a:t>FAFSA</a:t>
            </a:r>
            <a:endParaRPr lang="en-US" b="1" dirty="0">
              <a:solidFill>
                <a:schemeClr val="tx1">
                  <a:lumMod val="65000"/>
                  <a:lumOff val="35000"/>
                </a:schemeClr>
              </a:solidFill>
              <a:latin typeface="Georgia" panose="02040502050405020303" pitchFamily="18" charset="0"/>
            </a:endParaRPr>
          </a:p>
        </p:txBody>
      </p:sp>
      <p:sp>
        <p:nvSpPr>
          <p:cNvPr id="4" name="TextBox 3"/>
          <p:cNvSpPr txBox="1"/>
          <p:nvPr/>
        </p:nvSpPr>
        <p:spPr>
          <a:xfrm>
            <a:off x="495300" y="2209800"/>
            <a:ext cx="8191500" cy="3416320"/>
          </a:xfrm>
          <a:prstGeom prst="rect">
            <a:avLst/>
          </a:prstGeom>
          <a:noFill/>
        </p:spPr>
        <p:txBody>
          <a:bodyPr wrap="square" rtlCol="0">
            <a:spAutoFit/>
          </a:bodyPr>
          <a:lstStyle/>
          <a:p>
            <a:r>
              <a:rPr lang="en-US" sz="3600" b="1" dirty="0" smtClean="0"/>
              <a:t>2016 Income Tax Returns - </a:t>
            </a:r>
            <a:r>
              <a:rPr lang="en-US" sz="3600" dirty="0" smtClean="0"/>
              <a:t>students’ and parents’ 1040 forms, W-2 forms, and other records of income</a:t>
            </a:r>
          </a:p>
          <a:p>
            <a:r>
              <a:rPr lang="en-US" sz="3600" dirty="0" smtClean="0"/>
              <a:t> </a:t>
            </a:r>
          </a:p>
          <a:p>
            <a:r>
              <a:rPr lang="en-US" sz="3600" b="1" dirty="0" smtClean="0"/>
              <a:t>Identification </a:t>
            </a:r>
            <a:r>
              <a:rPr lang="en-US" sz="3600" b="1" dirty="0"/>
              <a:t>D</a:t>
            </a:r>
            <a:r>
              <a:rPr lang="en-US" sz="3600" b="1" dirty="0" smtClean="0"/>
              <a:t>ocuments </a:t>
            </a:r>
            <a:r>
              <a:rPr lang="en-US" sz="3600" dirty="0" smtClean="0"/>
              <a:t>- Social </a:t>
            </a:r>
            <a:r>
              <a:rPr lang="en-US" sz="3600" dirty="0"/>
              <a:t>S</a:t>
            </a:r>
            <a:r>
              <a:rPr lang="en-US" sz="3600" dirty="0" smtClean="0"/>
              <a:t>ecurity </a:t>
            </a:r>
            <a:r>
              <a:rPr lang="en-US" sz="3600" dirty="0"/>
              <a:t>c</a:t>
            </a:r>
            <a:r>
              <a:rPr lang="en-US" sz="3600" dirty="0" smtClean="0"/>
              <a:t>ard, etc.</a:t>
            </a:r>
            <a:endParaRPr lang="en-US" sz="3600" dirty="0"/>
          </a:p>
        </p:txBody>
      </p:sp>
    </p:spTree>
    <p:extLst>
      <p:ext uri="{BB962C8B-B14F-4D97-AF65-F5344CB8AC3E}">
        <p14:creationId xmlns="" xmlns:p14="http://schemas.microsoft.com/office/powerpoint/2010/main" val="410948374"/>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500" fill="hold"/>
                                        <p:tgtEl>
                                          <p:spTgt spid="2"/>
                                        </p:tgtEl>
                                        <p:attrNameLst>
                                          <p:attrName>style.color</p:attrName>
                                        </p:attrNameLst>
                                      </p:cBhvr>
                                      <p:to>
                                        <p:clrVal>
                                          <a:srgbClr val="7030A0"/>
                                        </p:clrVal>
                                      </p:to>
                                    </p:set>
                                    <p:set>
                                      <p:cBhvr>
                                        <p:cTn id="7" dur="500" fill="hold"/>
                                        <p:tgtEl>
                                          <p:spTgt spid="2"/>
                                        </p:tgtEl>
                                        <p:attrNameLst>
                                          <p:attrName>fillcolor</p:attrName>
                                        </p:attrNameLst>
                                      </p:cBhvr>
                                      <p:to>
                                        <p:clrVal>
                                          <a:srgbClr val="7030A0"/>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Georgia" panose="02040502050405020303" pitchFamily="18" charset="0"/>
              </a:rPr>
              <a:t>Free Application for Federal Student Aid - </a:t>
            </a:r>
            <a:r>
              <a:rPr lang="en-US" b="1" dirty="0" smtClean="0">
                <a:solidFill>
                  <a:schemeClr val="tx1">
                    <a:lumMod val="65000"/>
                    <a:lumOff val="35000"/>
                  </a:schemeClr>
                </a:solidFill>
                <a:latin typeface="Georgia" panose="02040502050405020303" pitchFamily="18" charset="0"/>
              </a:rPr>
              <a:t>FAFSA</a:t>
            </a:r>
            <a:endParaRPr lang="en-US" b="1" dirty="0">
              <a:solidFill>
                <a:schemeClr val="tx1">
                  <a:lumMod val="65000"/>
                  <a:lumOff val="35000"/>
                </a:schemeClr>
              </a:solidFill>
              <a:latin typeface="Georgia" panose="02040502050405020303" pitchFamily="18" charset="0"/>
            </a:endParaRPr>
          </a:p>
        </p:txBody>
      </p:sp>
      <p:sp>
        <p:nvSpPr>
          <p:cNvPr id="3" name="Content Placeholder 2"/>
          <p:cNvSpPr>
            <a:spLocks noGrp="1"/>
          </p:cNvSpPr>
          <p:nvPr>
            <p:ph idx="1"/>
          </p:nvPr>
        </p:nvSpPr>
        <p:spPr>
          <a:xfrm>
            <a:off x="304800" y="1752600"/>
            <a:ext cx="8610600" cy="2590800"/>
          </a:xfrm>
        </p:spPr>
        <p:txBody>
          <a:bodyPr>
            <a:normAutofit lnSpcReduction="10000"/>
          </a:bodyPr>
          <a:lstStyle/>
          <a:p>
            <a:pPr algn="ctr">
              <a:buNone/>
            </a:pPr>
            <a:endParaRPr lang="en-US" sz="4000" b="1" dirty="0" smtClean="0"/>
          </a:p>
          <a:p>
            <a:pPr algn="ctr">
              <a:buNone/>
            </a:pPr>
            <a:r>
              <a:rPr lang="en-US" sz="4000" b="1" dirty="0" smtClean="0"/>
              <a:t>In case of divorce or separation, which parent’s income do I use on my </a:t>
            </a:r>
            <a:r>
              <a:rPr lang="en-US" sz="4000" b="1" dirty="0" smtClean="0">
                <a:solidFill>
                  <a:schemeClr val="tx1">
                    <a:lumMod val="65000"/>
                    <a:lumOff val="35000"/>
                  </a:schemeClr>
                </a:solidFill>
              </a:rPr>
              <a:t>FAFSA</a:t>
            </a:r>
            <a:r>
              <a:rPr lang="en-US" sz="4000" b="1" dirty="0" smtClean="0"/>
              <a:t>?</a:t>
            </a:r>
          </a:p>
        </p:txBody>
      </p:sp>
    </p:spTree>
    <p:extLst>
      <p:ext uri="{BB962C8B-B14F-4D97-AF65-F5344CB8AC3E}">
        <p14:creationId xmlns="" xmlns:p14="http://schemas.microsoft.com/office/powerpoint/2010/main" val="168262402"/>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500" fill="hold"/>
                                        <p:tgtEl>
                                          <p:spTgt spid="2"/>
                                        </p:tgtEl>
                                        <p:attrNameLst>
                                          <p:attrName>style.color</p:attrName>
                                        </p:attrNameLst>
                                      </p:cBhvr>
                                      <p:to>
                                        <p:clrVal>
                                          <a:srgbClr val="7030A0"/>
                                        </p:clrVal>
                                      </p:to>
                                    </p:set>
                                    <p:set>
                                      <p:cBhvr>
                                        <p:cTn id="7" dur="500" fill="hold"/>
                                        <p:tgtEl>
                                          <p:spTgt spid="2"/>
                                        </p:tgtEl>
                                        <p:attrNameLst>
                                          <p:attrName>fillcolor</p:attrName>
                                        </p:attrNameLst>
                                      </p:cBhvr>
                                      <p:to>
                                        <p:clrVal>
                                          <a:srgbClr val="7030A0"/>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096962"/>
          </a:xfrm>
        </p:spPr>
        <p:txBody>
          <a:bodyPr>
            <a:normAutofit fontScale="90000"/>
          </a:bodyPr>
          <a:lstStyle/>
          <a:p>
            <a:pPr algn="ctr"/>
            <a:r>
              <a:rPr lang="en-US" dirty="0" smtClean="0">
                <a:latin typeface="Georgia" panose="02040502050405020303" pitchFamily="18" charset="0"/>
              </a:rPr>
              <a:t>Free Application for Federal Student Aid - </a:t>
            </a:r>
            <a:r>
              <a:rPr lang="en-US" b="1" dirty="0" smtClean="0">
                <a:solidFill>
                  <a:schemeClr val="tx1">
                    <a:lumMod val="65000"/>
                    <a:lumOff val="35000"/>
                  </a:schemeClr>
                </a:solidFill>
                <a:latin typeface="Georgia" panose="02040502050405020303" pitchFamily="18" charset="0"/>
              </a:rPr>
              <a:t>FAFSA</a:t>
            </a:r>
            <a:endParaRPr lang="en-US" b="1" dirty="0">
              <a:solidFill>
                <a:schemeClr val="tx1">
                  <a:lumMod val="65000"/>
                  <a:lumOff val="35000"/>
                </a:schemeClr>
              </a:solidFill>
              <a:latin typeface="Georgia" panose="02040502050405020303" pitchFamily="18" charset="0"/>
            </a:endParaRPr>
          </a:p>
        </p:txBody>
      </p:sp>
      <p:sp>
        <p:nvSpPr>
          <p:cNvPr id="4" name="TextBox 3"/>
          <p:cNvSpPr txBox="1"/>
          <p:nvPr/>
        </p:nvSpPr>
        <p:spPr>
          <a:xfrm>
            <a:off x="580417" y="1676399"/>
            <a:ext cx="7696200" cy="3416320"/>
          </a:xfrm>
          <a:prstGeom prst="rect">
            <a:avLst/>
          </a:prstGeom>
          <a:noFill/>
        </p:spPr>
        <p:txBody>
          <a:bodyPr wrap="square" rtlCol="0">
            <a:spAutoFit/>
          </a:bodyPr>
          <a:lstStyle/>
          <a:p>
            <a:r>
              <a:rPr lang="en-US" sz="2400" dirty="0" smtClean="0"/>
              <a:t>Provide household/income information of </a:t>
            </a:r>
            <a:r>
              <a:rPr lang="en-US" sz="2400" b="1" u="sng" dirty="0" smtClean="0"/>
              <a:t>the parent in which you lived with the most in the last 12 months</a:t>
            </a:r>
            <a:r>
              <a:rPr lang="en-US" sz="2400" dirty="0" smtClean="0"/>
              <a:t>.  </a:t>
            </a:r>
          </a:p>
          <a:p>
            <a:endParaRPr lang="en-US" sz="2400" dirty="0"/>
          </a:p>
          <a:p>
            <a:r>
              <a:rPr lang="en-US" sz="2400" b="1" u="sng" dirty="0" smtClean="0"/>
              <a:t>If you do not live with one parent more than the other, provide household/income information of the parent that provided you with the most financial support in during the last 12 months or the most recent year support was received. </a:t>
            </a:r>
            <a:endParaRPr lang="en-US" sz="2400" b="1" u="sng" dirty="0"/>
          </a:p>
        </p:txBody>
      </p:sp>
    </p:spTree>
    <p:extLst>
      <p:ext uri="{BB962C8B-B14F-4D97-AF65-F5344CB8AC3E}">
        <p14:creationId xmlns="" xmlns:p14="http://schemas.microsoft.com/office/powerpoint/2010/main" val="740407707"/>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500" fill="hold"/>
                                        <p:tgtEl>
                                          <p:spTgt spid="2"/>
                                        </p:tgtEl>
                                        <p:attrNameLst>
                                          <p:attrName>style.color</p:attrName>
                                        </p:attrNameLst>
                                      </p:cBhvr>
                                      <p:to>
                                        <p:clrVal>
                                          <a:srgbClr val="7030A0"/>
                                        </p:clrVal>
                                      </p:to>
                                    </p:set>
                                    <p:set>
                                      <p:cBhvr>
                                        <p:cTn id="7" dur="500" fill="hold"/>
                                        <p:tgtEl>
                                          <p:spTgt spid="2"/>
                                        </p:tgtEl>
                                        <p:attrNameLst>
                                          <p:attrName>fillcolor</p:attrName>
                                        </p:attrNameLst>
                                      </p:cBhvr>
                                      <p:to>
                                        <p:clrVal>
                                          <a:srgbClr val="7030A0"/>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Georgia" panose="02040502050405020303" pitchFamily="18" charset="0"/>
              </a:rPr>
              <a:t>Free Application for Federal Student Aid - </a:t>
            </a:r>
            <a:r>
              <a:rPr lang="en-US" b="1" dirty="0" smtClean="0">
                <a:solidFill>
                  <a:schemeClr val="tx1">
                    <a:lumMod val="50000"/>
                    <a:lumOff val="50000"/>
                  </a:schemeClr>
                </a:solidFill>
                <a:latin typeface="Georgia" panose="02040502050405020303" pitchFamily="18" charset="0"/>
              </a:rPr>
              <a:t>FAFSA</a:t>
            </a:r>
            <a:endParaRPr lang="en-US" b="1" dirty="0">
              <a:solidFill>
                <a:schemeClr val="tx1">
                  <a:lumMod val="50000"/>
                  <a:lumOff val="50000"/>
                </a:schemeClr>
              </a:solidFill>
              <a:latin typeface="Georgia" panose="02040502050405020303" pitchFamily="18" charset="0"/>
            </a:endParaRPr>
          </a:p>
        </p:txBody>
      </p:sp>
      <p:sp>
        <p:nvSpPr>
          <p:cNvPr id="3" name="Content Placeholder 2"/>
          <p:cNvSpPr>
            <a:spLocks noGrp="1"/>
          </p:cNvSpPr>
          <p:nvPr>
            <p:ph idx="1"/>
          </p:nvPr>
        </p:nvSpPr>
        <p:spPr>
          <a:xfrm>
            <a:off x="0" y="1577421"/>
            <a:ext cx="8915400" cy="2819400"/>
          </a:xfrm>
        </p:spPr>
        <p:txBody>
          <a:bodyPr>
            <a:normAutofit/>
          </a:bodyPr>
          <a:lstStyle/>
          <a:p>
            <a:endParaRPr lang="en-US" dirty="0" smtClean="0"/>
          </a:p>
          <a:p>
            <a:pPr algn="ctr">
              <a:buNone/>
            </a:pPr>
            <a:r>
              <a:rPr lang="en-US" sz="4000" b="1" dirty="0" smtClean="0"/>
              <a:t>IRS Data Retrieval Tool</a:t>
            </a:r>
            <a:endParaRPr lang="en-US" sz="3500" b="1" dirty="0" smtClean="0"/>
          </a:p>
          <a:p>
            <a:pPr>
              <a:buNone/>
            </a:pPr>
            <a:endParaRPr lang="en-US" sz="3600" dirty="0" smtClean="0"/>
          </a:p>
        </p:txBody>
      </p:sp>
      <p:sp>
        <p:nvSpPr>
          <p:cNvPr id="4" name="TextBox 3"/>
          <p:cNvSpPr txBox="1"/>
          <p:nvPr/>
        </p:nvSpPr>
        <p:spPr>
          <a:xfrm>
            <a:off x="762000" y="2987121"/>
            <a:ext cx="7696200" cy="2308324"/>
          </a:xfrm>
          <a:prstGeom prst="rect">
            <a:avLst/>
          </a:prstGeom>
          <a:noFill/>
        </p:spPr>
        <p:txBody>
          <a:bodyPr wrap="square" rtlCol="0">
            <a:spAutoFit/>
          </a:bodyPr>
          <a:lstStyle/>
          <a:p>
            <a:r>
              <a:rPr lang="en-US" sz="2400" dirty="0" smtClean="0"/>
              <a:t>Students and parents who have completed their 2016 IRS tax return(s) may securely transfer tax information into the </a:t>
            </a:r>
            <a:r>
              <a:rPr lang="en-US" sz="2400" dirty="0" smtClean="0">
                <a:solidFill>
                  <a:schemeClr val="tx1">
                    <a:lumMod val="65000"/>
                    <a:lumOff val="35000"/>
                  </a:schemeClr>
                </a:solidFill>
              </a:rPr>
              <a:t>FAFSA</a:t>
            </a:r>
            <a:r>
              <a:rPr lang="en-US" sz="2400" dirty="0" smtClean="0">
                <a:solidFill>
                  <a:schemeClr val="bg2">
                    <a:lumMod val="40000"/>
                    <a:lumOff val="60000"/>
                  </a:schemeClr>
                </a:solidFill>
              </a:rPr>
              <a:t> </a:t>
            </a:r>
            <a:r>
              <a:rPr lang="en-US" sz="2400" dirty="0" smtClean="0"/>
              <a:t>by utilizing the IRS Data Retrieval Tool (DRT).</a:t>
            </a:r>
          </a:p>
          <a:p>
            <a:endParaRPr lang="en-US" sz="2400" dirty="0"/>
          </a:p>
          <a:p>
            <a:r>
              <a:rPr lang="en-US" sz="2400" i="1" dirty="0" smtClean="0">
                <a:solidFill>
                  <a:srgbClr val="FFFF00"/>
                </a:solidFill>
              </a:rPr>
              <a:t>If selected for verification, successful use of this tool may alleviate the tax return transcript requirement.  </a:t>
            </a:r>
            <a:endParaRPr lang="en-US" sz="2400" i="1" dirty="0">
              <a:solidFill>
                <a:srgbClr val="FFFF00"/>
              </a:solidFill>
            </a:endParaRPr>
          </a:p>
        </p:txBody>
      </p:sp>
    </p:spTree>
    <p:extLst>
      <p:ext uri="{BB962C8B-B14F-4D97-AF65-F5344CB8AC3E}">
        <p14:creationId xmlns="" xmlns:p14="http://schemas.microsoft.com/office/powerpoint/2010/main" val="4048378154"/>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500" fill="hold"/>
                                        <p:tgtEl>
                                          <p:spTgt spid="2"/>
                                        </p:tgtEl>
                                        <p:attrNameLst>
                                          <p:attrName>style.color</p:attrName>
                                        </p:attrNameLst>
                                      </p:cBhvr>
                                      <p:to>
                                        <p:clrVal>
                                          <a:srgbClr val="7030A0"/>
                                        </p:clrVal>
                                      </p:to>
                                    </p:set>
                                    <p:set>
                                      <p:cBhvr>
                                        <p:cTn id="7" dur="500" fill="hold"/>
                                        <p:tgtEl>
                                          <p:spTgt spid="2"/>
                                        </p:tgtEl>
                                        <p:attrNameLst>
                                          <p:attrName>fillcolor</p:attrName>
                                        </p:attrNameLst>
                                      </p:cBhvr>
                                      <p:to>
                                        <p:clrVal>
                                          <a:srgbClr val="7030A0"/>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grpSp>
        <p:nvGrpSpPr>
          <p:cNvPr id="4" name="Group 2" descr="2016-2017 FOTW “Parent Tax Information” page. This page gathers tax information for the applicant's parents and can be used to connect to the IRS Data Retrieval Tool to transfer tax information.&#10;&#10;The following updates are highlighted in the screenshot:&#10;&#10;1. The IRS DRT instruction text has been updated for clarity. The revised text states, “To determine if you, the parents, can use the IRS Data Retrieval Tool to transfer your tax return information from the IRS into the FAFSA, answer the following question(s):”&#10;&#10;2. The Parent Tax Information page has been revised to include the FSA ID and Password to allow the parent to link to the IRS to retrieve his/her data. Links to create the FSA ID or retrieve the Username and/or Password are also provided."/>
          <p:cNvGrpSpPr>
            <a:grpSpLocks/>
          </p:cNvGrpSpPr>
          <p:nvPr/>
        </p:nvGrpSpPr>
        <p:grpSpPr bwMode="auto">
          <a:xfrm>
            <a:off x="0" y="0"/>
            <a:ext cx="9144000" cy="6858000"/>
            <a:chOff x="0" y="0"/>
            <a:chExt cx="9144000" cy="6858000"/>
          </a:xfrm>
        </p:grpSpPr>
        <p:pic>
          <p:nvPicPr>
            <p:cNvPr id="5" name="Picture 5" descr="Screenshot of 2016-2017 FOTW “Parent Tax Information” page. This page gathers tax information for the applicant's parents and can be used to connect to the IRS Data Retrieval Tool to transfer tax information.&#10;&#10;The following updates are highlighted in the screenshot:&#10;&#10;1. The IRS DRT instruction text has been updated for clarity. The revised text states, “To determine if you, the parents, can use the IRS Data Retrieval Tool to transfer your tax return information from the IRS into the FAFSA, answer the following question(s):”&#10;&#10;2. The Parent Tax Information page has been revised to include the FSA ID and Password to allow the parent to link to the IRS to retrieve his/her data. Links to create the FSA ID or retrieve the Username and/or Password are also provided."/>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Rounded Rectangle 5"/>
            <p:cNvSpPr/>
            <p:nvPr/>
          </p:nvSpPr>
          <p:spPr>
            <a:xfrm>
              <a:off x="1981200" y="2667000"/>
              <a:ext cx="4038600" cy="45720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ounded Rectangle 6"/>
            <p:cNvSpPr/>
            <p:nvPr/>
          </p:nvSpPr>
          <p:spPr>
            <a:xfrm>
              <a:off x="1971675" y="4419600"/>
              <a:ext cx="4038600" cy="167640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extLst>
      <p:ext uri="{BB962C8B-B14F-4D97-AF65-F5344CB8AC3E}">
        <p14:creationId xmlns="" xmlns:p14="http://schemas.microsoft.com/office/powerpoint/2010/main" val="389112685"/>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2016-2017 FOTW “Leaving FAFSA on the Web” page. This page is generated when the parent of the applicant chooses to go to the IRS Web site to transfer tax information.&#10;"/>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421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883677967"/>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Warning text generated when the 2016-2017 IRS Data Retrieval Tool (DRT) site is accessed.&#10;"/>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83770144"/>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6248400" cy="1143000"/>
          </a:xfrm>
        </p:spPr>
        <p:txBody>
          <a:bodyPr>
            <a:normAutofit fontScale="90000"/>
          </a:bodyPr>
          <a:lstStyle/>
          <a:p>
            <a:pPr algn="ctr"/>
            <a:r>
              <a:rPr lang="en-US" dirty="0" smtClean="0">
                <a:latin typeface="Georgia" panose="02040502050405020303" pitchFamily="18" charset="0"/>
              </a:rPr>
              <a:t>Free Application for Federal Student Aid </a:t>
            </a:r>
            <a:r>
              <a:rPr lang="en-US" b="1" dirty="0" smtClean="0">
                <a:latin typeface="Georgia" panose="02040502050405020303" pitchFamily="18" charset="0"/>
              </a:rPr>
              <a:t>- </a:t>
            </a:r>
            <a:r>
              <a:rPr lang="en-US" sz="4200" b="1" dirty="0" smtClean="0">
                <a:solidFill>
                  <a:schemeClr val="tx1">
                    <a:lumMod val="65000"/>
                    <a:lumOff val="35000"/>
                  </a:schemeClr>
                </a:solidFill>
                <a:latin typeface="Georgia" panose="02040502050405020303" pitchFamily="18" charset="0"/>
              </a:rPr>
              <a:t>FAFSA</a:t>
            </a:r>
            <a:endParaRPr lang="en-US" sz="4200" b="1" dirty="0">
              <a:solidFill>
                <a:schemeClr val="tx1">
                  <a:lumMod val="65000"/>
                  <a:lumOff val="35000"/>
                </a:schemeClr>
              </a:solidFill>
              <a:latin typeface="Georgia" panose="02040502050405020303" pitchFamily="18" charset="0"/>
            </a:endParaRPr>
          </a:p>
        </p:txBody>
      </p:sp>
      <p:sp>
        <p:nvSpPr>
          <p:cNvPr id="3" name="Content Placeholder 2"/>
          <p:cNvSpPr>
            <a:spLocks noGrp="1"/>
          </p:cNvSpPr>
          <p:nvPr>
            <p:ph idx="1"/>
          </p:nvPr>
        </p:nvSpPr>
        <p:spPr>
          <a:xfrm>
            <a:off x="457200" y="2057400"/>
            <a:ext cx="8229600" cy="4724400"/>
          </a:xfrm>
        </p:spPr>
        <p:txBody>
          <a:bodyPr>
            <a:normAutofit/>
          </a:bodyPr>
          <a:lstStyle/>
          <a:p>
            <a:pPr algn="ctr">
              <a:buNone/>
            </a:pPr>
            <a:r>
              <a:rPr lang="en-US" sz="4000" dirty="0">
                <a:solidFill>
                  <a:schemeClr val="tx1">
                    <a:lumMod val="50000"/>
                    <a:lumOff val="50000"/>
                  </a:schemeClr>
                </a:solidFill>
              </a:rPr>
              <a:t>http</a:t>
            </a:r>
            <a:r>
              <a:rPr lang="en-US" sz="4000" dirty="0" smtClean="0">
                <a:solidFill>
                  <a:schemeClr val="tx1">
                    <a:lumMod val="50000"/>
                    <a:lumOff val="50000"/>
                  </a:schemeClr>
                </a:solidFill>
              </a:rPr>
              <a:t>://fafsa</a:t>
            </a:r>
            <a:r>
              <a:rPr lang="en-US" sz="4000" dirty="0" smtClean="0">
                <a:solidFill>
                  <a:srgbClr val="FFFF00"/>
                </a:solidFill>
              </a:rPr>
              <a:t>.gov</a:t>
            </a:r>
            <a:endParaRPr lang="en-US" sz="4000" dirty="0" smtClean="0">
              <a:solidFill>
                <a:srgbClr val="FFFF00"/>
              </a:solidFill>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90800" y="2933700"/>
            <a:ext cx="3962400" cy="2971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500" fill="hold"/>
                                        <p:tgtEl>
                                          <p:spTgt spid="2"/>
                                        </p:tgtEl>
                                        <p:attrNameLst>
                                          <p:attrName>style.color</p:attrName>
                                        </p:attrNameLst>
                                      </p:cBhvr>
                                      <p:to>
                                        <p:clrVal>
                                          <a:srgbClr val="7030A0"/>
                                        </p:clrVal>
                                      </p:to>
                                    </p:set>
                                    <p:set>
                                      <p:cBhvr>
                                        <p:cTn id="7" dur="500" fill="hold"/>
                                        <p:tgtEl>
                                          <p:spTgt spid="2"/>
                                        </p:tgtEl>
                                        <p:attrNameLst>
                                          <p:attrName>fillcolor</p:attrName>
                                        </p:attrNameLst>
                                      </p:cBhvr>
                                      <p:to>
                                        <p:clrVal>
                                          <a:srgbClr val="7030A0"/>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pSp>
        <p:nvGrpSpPr>
          <p:cNvPr id="4" name="Group 2" descr="2016-2017 IRS Data Retrieval Tool, page 1, containing user demographic information.&#10;&#10;Even though the first name, last name, date of birth, and filing status fields (highlighted in screenshot) are pre-filled based on FAFSA responses, they can be updated on this page. The Social Security Number cannot be updated."/>
          <p:cNvGrpSpPr>
            <a:grpSpLocks/>
          </p:cNvGrpSpPr>
          <p:nvPr/>
        </p:nvGrpSpPr>
        <p:grpSpPr bwMode="auto">
          <a:xfrm>
            <a:off x="0" y="0"/>
            <a:ext cx="9144000" cy="6858000"/>
            <a:chOff x="0" y="0"/>
            <a:chExt cx="9144000" cy="6858000"/>
          </a:xfrm>
        </p:grpSpPr>
        <p:pic>
          <p:nvPicPr>
            <p:cNvPr id="5" name="Picture 7" descr="Screenshot of 2016-2017 IRS Data Retrieval Tool, page 1, containing user demographic information.&#10;&#10;Even though the First Name, Last Name, Date of Birth, and Filing Status fields are pre-filled based on FAFSA responses, these fields can be updated on this page. The Social Security Number cannot be updated."/>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2" descr="Screenshot of 2016-2017 IRS Data Retrieval Tool, page 1, containing user demographic information.&#10;&#10;Even though the fields at the top (highlighted in screenshot) are pre-filled based on FAFSA responses, the first name, last name, date of birth, and the filing status can be updated on this page. The Social Security Number cannot be updated.&#10;"/>
            <p:cNvSpPr txBox="1">
              <a:spLocks noChangeArrowheads="1"/>
            </p:cNvSpPr>
            <p:nvPr/>
          </p:nvSpPr>
          <p:spPr bwMode="auto">
            <a:xfrm>
              <a:off x="7848600" y="1524000"/>
              <a:ext cx="1219200" cy="1754188"/>
            </a:xfrm>
            <a:prstGeom prst="rect">
              <a:avLst/>
            </a:prstGeom>
            <a:noFill/>
            <a:ln w="952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b="1" dirty="0"/>
                <a:t>These fields are pre-filled based on FAFSA responses</a:t>
              </a:r>
            </a:p>
          </p:txBody>
        </p:sp>
        <p:sp>
          <p:nvSpPr>
            <p:cNvPr id="7" name="Rounded Rectangle 6"/>
            <p:cNvSpPr/>
            <p:nvPr/>
          </p:nvSpPr>
          <p:spPr>
            <a:xfrm>
              <a:off x="4343400" y="1600200"/>
              <a:ext cx="3451225" cy="16002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extLst>
      <p:ext uri="{BB962C8B-B14F-4D97-AF65-F5344CB8AC3E}">
        <p14:creationId xmlns="" xmlns:p14="http://schemas.microsoft.com/office/powerpoint/2010/main" val="2578866032"/>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2016-2017 IRS Data Retrieval Tool, page 2, containing user-specific IRS data. Users are provided with the tax information on file with the IRS and FAFSA question number each IRS data element corresponds to.&#10;&#10;The user can check the “Transfer My Tax Information…” box and click “Transfer Now” to carry this data back into FAFSA on the Web.&#10;&#10;The user can check the “Do Not Transfer…” box and click “Do Not Transfer” to discontinue use of the IRS DRT and return to the FAFSA.&#10;&#10;The user can click the “Print this page” icon in order to print the data that is displayed on this page.&#10;"/>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03313928"/>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Georgia" panose="02040502050405020303" pitchFamily="18" charset="0"/>
              </a:rPr>
              <a:t>Financial Need Formula</a:t>
            </a:r>
            <a:endParaRPr lang="en-US" sz="3600" b="1" dirty="0">
              <a:latin typeface="Georgia" panose="02040502050405020303" pitchFamily="18" charset="0"/>
            </a:endParaRPr>
          </a:p>
        </p:txBody>
      </p:sp>
      <p:sp>
        <p:nvSpPr>
          <p:cNvPr id="3" name="Content Placeholder 2"/>
          <p:cNvSpPr>
            <a:spLocks noGrp="1"/>
          </p:cNvSpPr>
          <p:nvPr>
            <p:ph idx="1"/>
          </p:nvPr>
        </p:nvSpPr>
        <p:spPr>
          <a:xfrm>
            <a:off x="609600" y="1524000"/>
            <a:ext cx="7924800" cy="4114800"/>
          </a:xfrm>
        </p:spPr>
        <p:txBody>
          <a:bodyPr>
            <a:normAutofit/>
          </a:bodyPr>
          <a:lstStyle/>
          <a:p>
            <a:pPr>
              <a:buNone/>
            </a:pPr>
            <a:endParaRPr lang="en-US" sz="3200" dirty="0" smtClean="0"/>
          </a:p>
          <a:p>
            <a:pPr>
              <a:buNone/>
            </a:pPr>
            <a:r>
              <a:rPr lang="en-US" sz="3200" dirty="0" smtClean="0"/>
              <a:t>     </a:t>
            </a:r>
            <a:r>
              <a:rPr lang="en-US" sz="3200" dirty="0" smtClean="0">
                <a:latin typeface="Georgia" panose="02040502050405020303" pitchFamily="18" charset="0"/>
              </a:rPr>
              <a:t>Cost of Attendance (COA)</a:t>
            </a:r>
          </a:p>
          <a:p>
            <a:pPr>
              <a:buNone/>
            </a:pPr>
            <a:endParaRPr lang="en-US" sz="3200" dirty="0">
              <a:latin typeface="Georgia" panose="02040502050405020303" pitchFamily="18" charset="0"/>
            </a:endParaRPr>
          </a:p>
          <a:p>
            <a:pPr>
              <a:buNone/>
            </a:pPr>
            <a:r>
              <a:rPr lang="en-US" sz="3200" dirty="0" smtClean="0">
                <a:latin typeface="Georgia" panose="02040502050405020303" pitchFamily="18" charset="0"/>
              </a:rPr>
              <a:t>-    Expected Family Contribution (EFC)</a:t>
            </a:r>
          </a:p>
          <a:p>
            <a:pPr>
              <a:buNone/>
            </a:pPr>
            <a:r>
              <a:rPr lang="en-US" sz="3200" dirty="0" smtClean="0">
                <a:latin typeface="Georgia" panose="02040502050405020303" pitchFamily="18" charset="0"/>
              </a:rPr>
              <a:t>__________________________</a:t>
            </a:r>
          </a:p>
          <a:p>
            <a:pPr>
              <a:buNone/>
            </a:pPr>
            <a:r>
              <a:rPr lang="en-US" sz="5400" b="1" dirty="0" smtClean="0">
                <a:solidFill>
                  <a:srgbClr val="92D050"/>
                </a:solidFill>
                <a:effectLst>
                  <a:outerShdw blurRad="38100" dist="38100" dir="2700000" algn="tl">
                    <a:srgbClr val="000000">
                      <a:alpha val="43137"/>
                    </a:srgbClr>
                  </a:outerShdw>
                </a:effectLst>
                <a:latin typeface="Georgia" panose="02040502050405020303" pitchFamily="18" charset="0"/>
              </a:rPr>
              <a:t>=     Financial Need</a:t>
            </a:r>
            <a:endParaRPr lang="en-US" sz="5400" b="1" dirty="0">
              <a:solidFill>
                <a:srgbClr val="92D050"/>
              </a:solidFill>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 xmlns:p14="http://schemas.microsoft.com/office/powerpoint/2010/main" val="744614968"/>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500" fill="hold"/>
                                        <p:tgtEl>
                                          <p:spTgt spid="2"/>
                                        </p:tgtEl>
                                        <p:attrNameLst>
                                          <p:attrName>style.color</p:attrName>
                                        </p:attrNameLst>
                                      </p:cBhvr>
                                      <p:to>
                                        <p:clrVal>
                                          <a:srgbClr val="7030A0"/>
                                        </p:clrVal>
                                      </p:to>
                                    </p:set>
                                    <p:set>
                                      <p:cBhvr>
                                        <p:cTn id="7" dur="500" fill="hold"/>
                                        <p:tgtEl>
                                          <p:spTgt spid="2"/>
                                        </p:tgtEl>
                                        <p:attrNameLst>
                                          <p:attrName>fillcolor</p:attrName>
                                        </p:attrNameLst>
                                      </p:cBhvr>
                                      <p:to>
                                        <p:clrVal>
                                          <a:srgbClr val="7030A0"/>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096962"/>
          </a:xfrm>
        </p:spPr>
        <p:txBody>
          <a:bodyPr>
            <a:normAutofit/>
          </a:bodyPr>
          <a:lstStyle/>
          <a:p>
            <a:pPr algn="ctr"/>
            <a:r>
              <a:rPr lang="en-US" sz="4400" b="1" dirty="0" smtClean="0">
                <a:latin typeface="Georgia" panose="02040502050405020303" pitchFamily="18" charset="0"/>
              </a:rPr>
              <a:t>Verification</a:t>
            </a:r>
            <a:endParaRPr lang="en-US" sz="4400" b="1" dirty="0">
              <a:latin typeface="Georgia" panose="02040502050405020303" pitchFamily="18" charset="0"/>
            </a:endParaRPr>
          </a:p>
        </p:txBody>
      </p:sp>
      <p:sp>
        <p:nvSpPr>
          <p:cNvPr id="3" name="Content Placeholder 2"/>
          <p:cNvSpPr>
            <a:spLocks noGrp="1"/>
          </p:cNvSpPr>
          <p:nvPr>
            <p:ph idx="1"/>
          </p:nvPr>
        </p:nvSpPr>
        <p:spPr>
          <a:xfrm>
            <a:off x="0" y="1577420"/>
            <a:ext cx="8915400" cy="3756579"/>
          </a:xfrm>
        </p:spPr>
        <p:txBody>
          <a:bodyPr>
            <a:normAutofit fontScale="92500" lnSpcReduction="10000"/>
          </a:bodyPr>
          <a:lstStyle/>
          <a:p>
            <a:endParaRPr lang="en-US" dirty="0" smtClean="0"/>
          </a:p>
          <a:p>
            <a:pPr indent="0">
              <a:buNone/>
            </a:pPr>
            <a:r>
              <a:rPr lang="en-US" sz="3200" dirty="0"/>
              <a:t>Verification is the process your school uses to confirm that the data reported on your </a:t>
            </a:r>
            <a:r>
              <a:rPr lang="en-US" sz="3200" dirty="0">
                <a:solidFill>
                  <a:schemeClr val="tx1">
                    <a:lumMod val="65000"/>
                    <a:lumOff val="35000"/>
                  </a:schemeClr>
                </a:solidFill>
              </a:rPr>
              <a:t>FAFSA</a:t>
            </a:r>
            <a:r>
              <a:rPr lang="en-US" sz="3200" dirty="0"/>
              <a:t> is accurate</a:t>
            </a:r>
            <a:r>
              <a:rPr lang="en-US" sz="3200" dirty="0" smtClean="0"/>
              <a:t>.</a:t>
            </a:r>
          </a:p>
          <a:p>
            <a:pPr indent="0">
              <a:buNone/>
            </a:pPr>
            <a:r>
              <a:rPr lang="en-US" sz="3200" i="1" u="sng" dirty="0"/>
              <a:t>If you’re selected</a:t>
            </a:r>
            <a:r>
              <a:rPr lang="en-US" sz="3200" dirty="0"/>
              <a:t> for verification, don’t assume you’re being accused of doing anything wrong. </a:t>
            </a:r>
            <a:endParaRPr lang="en-US" sz="3200" dirty="0" smtClean="0"/>
          </a:p>
          <a:p>
            <a:pPr indent="0">
              <a:buNone/>
            </a:pPr>
            <a:r>
              <a:rPr lang="en-US" sz="3200" dirty="0" smtClean="0"/>
              <a:t>All </a:t>
            </a:r>
            <a:r>
              <a:rPr lang="en-US" sz="3200" dirty="0"/>
              <a:t>you need to do is provide the documentation your school asks for—and be sure to do so by the school’s deadline, or you won’t be able to get financial aid.</a:t>
            </a:r>
            <a:endParaRPr lang="en-US" sz="3200" b="1" dirty="0" smtClean="0"/>
          </a:p>
          <a:p>
            <a:pPr>
              <a:buNone/>
            </a:pPr>
            <a:endParaRPr lang="en-US" sz="3600" dirty="0" smtClean="0"/>
          </a:p>
        </p:txBody>
      </p:sp>
    </p:spTree>
    <p:extLst>
      <p:ext uri="{BB962C8B-B14F-4D97-AF65-F5344CB8AC3E}">
        <p14:creationId xmlns="" xmlns:p14="http://schemas.microsoft.com/office/powerpoint/2010/main" val="1163065784"/>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500" fill="hold"/>
                                        <p:tgtEl>
                                          <p:spTgt spid="2"/>
                                        </p:tgtEl>
                                        <p:attrNameLst>
                                          <p:attrName>style.color</p:attrName>
                                        </p:attrNameLst>
                                      </p:cBhvr>
                                      <p:to>
                                        <p:clrVal>
                                          <a:srgbClr val="7030A0"/>
                                        </p:clrVal>
                                      </p:to>
                                    </p:set>
                                    <p:set>
                                      <p:cBhvr>
                                        <p:cTn id="7" dur="500" fill="hold"/>
                                        <p:tgtEl>
                                          <p:spTgt spid="2"/>
                                        </p:tgtEl>
                                        <p:attrNameLst>
                                          <p:attrName>fillcolor</p:attrName>
                                        </p:attrNameLst>
                                      </p:cBhvr>
                                      <p:to>
                                        <p:clrVal>
                                          <a:srgbClr val="7030A0"/>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153400" cy="1173162"/>
          </a:xfrm>
        </p:spPr>
        <p:txBody>
          <a:bodyPr>
            <a:normAutofit fontScale="90000"/>
          </a:bodyPr>
          <a:lstStyle/>
          <a:p>
            <a:pPr algn="ctr"/>
            <a:r>
              <a:rPr lang="en-US" sz="4400" b="1" dirty="0" smtClean="0">
                <a:latin typeface="Georgia" panose="02040502050405020303" pitchFamily="18" charset="0"/>
              </a:rPr>
              <a:t>Income Tax </a:t>
            </a:r>
            <a:br>
              <a:rPr lang="en-US" sz="4400" b="1" dirty="0" smtClean="0">
                <a:latin typeface="Georgia" panose="02040502050405020303" pitchFamily="18" charset="0"/>
              </a:rPr>
            </a:br>
            <a:r>
              <a:rPr lang="en-US" sz="4400" b="1" dirty="0" smtClean="0">
                <a:latin typeface="Georgia" panose="02040502050405020303" pitchFamily="18" charset="0"/>
              </a:rPr>
              <a:t>Credits and Deductions</a:t>
            </a:r>
            <a:endParaRPr lang="en-US" sz="4400" b="1" dirty="0">
              <a:latin typeface="Georgia" panose="02040502050405020303" pitchFamily="18" charset="0"/>
            </a:endParaRPr>
          </a:p>
        </p:txBody>
      </p:sp>
      <p:sp>
        <p:nvSpPr>
          <p:cNvPr id="3" name="Content Placeholder 2"/>
          <p:cNvSpPr>
            <a:spLocks noGrp="1"/>
          </p:cNvSpPr>
          <p:nvPr>
            <p:ph idx="1"/>
          </p:nvPr>
        </p:nvSpPr>
        <p:spPr>
          <a:xfrm>
            <a:off x="152400" y="1577420"/>
            <a:ext cx="8763000" cy="4442380"/>
          </a:xfrm>
        </p:spPr>
        <p:txBody>
          <a:bodyPr>
            <a:normAutofit fontScale="40000" lnSpcReduction="20000"/>
          </a:bodyPr>
          <a:lstStyle/>
          <a:p>
            <a:endParaRPr lang="en-US" dirty="0" smtClean="0"/>
          </a:p>
          <a:p>
            <a:pPr indent="0">
              <a:buNone/>
            </a:pPr>
            <a:r>
              <a:rPr lang="en-US" sz="6200" u="sng" dirty="0" smtClean="0"/>
              <a:t>Education Credits</a:t>
            </a:r>
            <a:r>
              <a:rPr lang="en-US" sz="6200" dirty="0" smtClean="0"/>
              <a:t> help with the cost of higher education by reducing the amount of tax owed on your tax return.  You may be eligible for:</a:t>
            </a:r>
          </a:p>
          <a:p>
            <a:pPr indent="0">
              <a:buNone/>
            </a:pPr>
            <a:endParaRPr lang="en-US" sz="6200" dirty="0" smtClean="0"/>
          </a:p>
          <a:p>
            <a:pPr marL="800100" indent="-457200"/>
            <a:r>
              <a:rPr lang="en-US" sz="6200" dirty="0" smtClean="0"/>
              <a:t>American Opportunity tax credit – limited to the first four years of higher education with a variable amount not to exceed $2,500 per eligible student</a:t>
            </a:r>
          </a:p>
          <a:p>
            <a:pPr marL="800100" indent="-457200"/>
            <a:endParaRPr lang="en-US" sz="6200" dirty="0"/>
          </a:p>
          <a:p>
            <a:pPr marL="800100" indent="-457200"/>
            <a:r>
              <a:rPr lang="en-US" sz="6200" dirty="0" smtClean="0"/>
              <a:t>Lifetime Learning credit – no limit on the number of years to claim the credit with a variable credit amount not to exceed $2,000 per eligible student</a:t>
            </a:r>
          </a:p>
          <a:p>
            <a:pPr indent="0">
              <a:buNone/>
            </a:pPr>
            <a:endParaRPr lang="en-US" sz="3200" i="1" dirty="0" smtClean="0"/>
          </a:p>
          <a:p>
            <a:pPr indent="0" algn="ctr">
              <a:buNone/>
            </a:pPr>
            <a:r>
              <a:rPr lang="en-US" sz="4300" i="1" dirty="0" smtClean="0"/>
              <a:t>For more information, please visit www.irs.gov</a:t>
            </a:r>
            <a:r>
              <a:rPr lang="en-US" sz="3200" i="1" dirty="0" smtClean="0"/>
              <a:t>.</a:t>
            </a:r>
            <a:r>
              <a:rPr lang="en-US" sz="3200" i="1" u="sng" dirty="0" smtClean="0"/>
              <a:t>  </a:t>
            </a:r>
            <a:endParaRPr lang="en-US" sz="3200" b="1" dirty="0" smtClean="0"/>
          </a:p>
          <a:p>
            <a:pPr>
              <a:buNone/>
            </a:pPr>
            <a:endParaRPr lang="en-US" sz="3600" dirty="0" smtClean="0"/>
          </a:p>
        </p:txBody>
      </p:sp>
    </p:spTree>
    <p:extLst>
      <p:ext uri="{BB962C8B-B14F-4D97-AF65-F5344CB8AC3E}">
        <p14:creationId xmlns="" xmlns:p14="http://schemas.microsoft.com/office/powerpoint/2010/main" val="1898562640"/>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500" fill="hold"/>
                                        <p:tgtEl>
                                          <p:spTgt spid="2"/>
                                        </p:tgtEl>
                                        <p:attrNameLst>
                                          <p:attrName>style.color</p:attrName>
                                        </p:attrNameLst>
                                      </p:cBhvr>
                                      <p:to>
                                        <p:clrVal>
                                          <a:srgbClr val="7030A0"/>
                                        </p:clrVal>
                                      </p:to>
                                    </p:set>
                                    <p:set>
                                      <p:cBhvr>
                                        <p:cTn id="7" dur="500" fill="hold"/>
                                        <p:tgtEl>
                                          <p:spTgt spid="2"/>
                                        </p:tgtEl>
                                        <p:attrNameLst>
                                          <p:attrName>fillcolor</p:attrName>
                                        </p:attrNameLst>
                                      </p:cBhvr>
                                      <p:to>
                                        <p:clrVal>
                                          <a:srgbClr val="7030A0"/>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153400" cy="1173162"/>
          </a:xfrm>
        </p:spPr>
        <p:txBody>
          <a:bodyPr>
            <a:normAutofit fontScale="90000"/>
          </a:bodyPr>
          <a:lstStyle/>
          <a:p>
            <a:pPr algn="ctr"/>
            <a:r>
              <a:rPr lang="en-US" sz="4400" b="1" dirty="0" smtClean="0">
                <a:latin typeface="Georgia" panose="02040502050405020303" pitchFamily="18" charset="0"/>
              </a:rPr>
              <a:t>Income Tax </a:t>
            </a:r>
            <a:br>
              <a:rPr lang="en-US" sz="4400" b="1" dirty="0" smtClean="0">
                <a:latin typeface="Georgia" panose="02040502050405020303" pitchFamily="18" charset="0"/>
              </a:rPr>
            </a:br>
            <a:r>
              <a:rPr lang="en-US" sz="4400" b="1" dirty="0" smtClean="0">
                <a:latin typeface="Georgia" panose="02040502050405020303" pitchFamily="18" charset="0"/>
              </a:rPr>
              <a:t>Credits and Deductions</a:t>
            </a:r>
            <a:endParaRPr lang="en-US" sz="4400" b="1" dirty="0">
              <a:latin typeface="Georgia" panose="02040502050405020303" pitchFamily="18" charset="0"/>
            </a:endParaRPr>
          </a:p>
        </p:txBody>
      </p:sp>
      <p:sp>
        <p:nvSpPr>
          <p:cNvPr id="3" name="Content Placeholder 2"/>
          <p:cNvSpPr>
            <a:spLocks noGrp="1"/>
          </p:cNvSpPr>
          <p:nvPr>
            <p:ph idx="1"/>
          </p:nvPr>
        </p:nvSpPr>
        <p:spPr>
          <a:xfrm>
            <a:off x="152400" y="1577420"/>
            <a:ext cx="8763000" cy="4289980"/>
          </a:xfrm>
        </p:spPr>
        <p:txBody>
          <a:bodyPr>
            <a:normAutofit fontScale="77500" lnSpcReduction="20000"/>
          </a:bodyPr>
          <a:lstStyle/>
          <a:p>
            <a:endParaRPr lang="en-US" dirty="0" smtClean="0"/>
          </a:p>
          <a:p>
            <a:pPr indent="0">
              <a:buNone/>
            </a:pPr>
            <a:r>
              <a:rPr lang="en-US" sz="2900" dirty="0" smtClean="0"/>
              <a:t>Qualified higher education expenses </a:t>
            </a:r>
            <a:r>
              <a:rPr lang="en-US" sz="2900" u="sng" dirty="0" smtClean="0"/>
              <a:t>may be deducted</a:t>
            </a:r>
            <a:r>
              <a:rPr lang="en-US" sz="2900" dirty="0" smtClean="0"/>
              <a:t> on your tax return.  The deduction is taken from the gross income with no need for itemization.</a:t>
            </a:r>
          </a:p>
          <a:p>
            <a:pPr indent="0">
              <a:buNone/>
            </a:pPr>
            <a:endParaRPr lang="en-US" sz="2900" dirty="0" smtClean="0"/>
          </a:p>
          <a:p>
            <a:pPr marL="800100" indent="-457200"/>
            <a:r>
              <a:rPr lang="en-US" sz="2900" dirty="0" smtClean="0"/>
              <a:t>If eligible, a variable tuition and fees deduction may be claimed, not to exceed $4,000.</a:t>
            </a:r>
          </a:p>
          <a:p>
            <a:pPr marL="800100" indent="-457200"/>
            <a:endParaRPr lang="en-US" sz="2900" dirty="0" smtClean="0"/>
          </a:p>
          <a:p>
            <a:pPr marL="800100" indent="-457200"/>
            <a:r>
              <a:rPr lang="en-US" sz="2900" dirty="0" smtClean="0"/>
              <a:t>Interest paid on student loans may be deducted.  If eligible, the interest deduction is taken from the gross income with no need for itemization, not to exceed $2,500.</a:t>
            </a:r>
          </a:p>
          <a:p>
            <a:pPr marL="800100" indent="-457200"/>
            <a:endParaRPr lang="en-US" sz="3200" dirty="0" smtClean="0"/>
          </a:p>
          <a:p>
            <a:pPr indent="0" algn="ctr">
              <a:buNone/>
            </a:pPr>
            <a:r>
              <a:rPr lang="en-US" sz="2000" i="1" dirty="0"/>
              <a:t>For more information, please visit www.irs.gov.</a:t>
            </a:r>
            <a:r>
              <a:rPr lang="en-US" sz="2000" i="1" u="sng" dirty="0"/>
              <a:t>  </a:t>
            </a:r>
            <a:endParaRPr lang="en-US" sz="2000" b="1" dirty="0"/>
          </a:p>
          <a:p>
            <a:pPr marL="800100" indent="-457200"/>
            <a:endParaRPr lang="en-US" sz="3200" dirty="0"/>
          </a:p>
          <a:p>
            <a:pPr indent="0">
              <a:buNone/>
            </a:pPr>
            <a:endParaRPr lang="en-US" sz="3200" dirty="0" smtClean="0"/>
          </a:p>
          <a:p>
            <a:pPr>
              <a:buNone/>
            </a:pPr>
            <a:endParaRPr lang="en-US" sz="3600" dirty="0" smtClean="0"/>
          </a:p>
        </p:txBody>
      </p:sp>
    </p:spTree>
    <p:extLst>
      <p:ext uri="{BB962C8B-B14F-4D97-AF65-F5344CB8AC3E}">
        <p14:creationId xmlns="" xmlns:p14="http://schemas.microsoft.com/office/powerpoint/2010/main" val="2514145100"/>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500" fill="hold"/>
                                        <p:tgtEl>
                                          <p:spTgt spid="2"/>
                                        </p:tgtEl>
                                        <p:attrNameLst>
                                          <p:attrName>style.color</p:attrName>
                                        </p:attrNameLst>
                                      </p:cBhvr>
                                      <p:to>
                                        <p:clrVal>
                                          <a:srgbClr val="7030A0"/>
                                        </p:clrVal>
                                      </p:to>
                                    </p:set>
                                    <p:set>
                                      <p:cBhvr>
                                        <p:cTn id="7" dur="500" fill="hold"/>
                                        <p:tgtEl>
                                          <p:spTgt spid="2"/>
                                        </p:tgtEl>
                                        <p:attrNameLst>
                                          <p:attrName>fillcolor</p:attrName>
                                        </p:attrNameLst>
                                      </p:cBhvr>
                                      <p:to>
                                        <p:clrVal>
                                          <a:srgbClr val="7030A0"/>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pPr algn="ctr"/>
            <a:r>
              <a:rPr lang="en-US" sz="4000" b="1" dirty="0" smtClean="0">
                <a:latin typeface="Georgia" panose="02040502050405020303" pitchFamily="18" charset="0"/>
              </a:rPr>
              <a:t>Scholarships</a:t>
            </a:r>
            <a:endParaRPr lang="en-US" sz="4000" b="1" dirty="0">
              <a:latin typeface="Georgia" panose="02040502050405020303" pitchFamily="18" charset="0"/>
            </a:endParaRPr>
          </a:p>
        </p:txBody>
      </p:sp>
      <p:sp>
        <p:nvSpPr>
          <p:cNvPr id="3" name="Content Placeholder 2"/>
          <p:cNvSpPr>
            <a:spLocks noGrp="1"/>
          </p:cNvSpPr>
          <p:nvPr>
            <p:ph idx="1"/>
          </p:nvPr>
        </p:nvSpPr>
        <p:spPr>
          <a:xfrm>
            <a:off x="381000" y="1143000"/>
            <a:ext cx="8229600" cy="4709160"/>
          </a:xfrm>
        </p:spPr>
        <p:txBody>
          <a:bodyPr>
            <a:normAutofit/>
          </a:bodyPr>
          <a:lstStyle/>
          <a:p>
            <a:pPr>
              <a:buFont typeface="Wingdings" pitchFamily="2" charset="2"/>
              <a:buChar char="§"/>
            </a:pPr>
            <a:endParaRPr lang="en-US" sz="4000" dirty="0" smtClean="0"/>
          </a:p>
          <a:p>
            <a:pPr marL="137160" indent="0">
              <a:buNone/>
            </a:pPr>
            <a:r>
              <a:rPr lang="en-US" sz="3600" dirty="0" smtClean="0">
                <a:latin typeface="Arial" panose="020B0604020202020204" pitchFamily="34" charset="0"/>
                <a:cs typeface="Arial" panose="020B0604020202020204" pitchFamily="34" charset="0"/>
              </a:rPr>
              <a:t>Money that does not have to be paid back</a:t>
            </a:r>
          </a:p>
          <a:p>
            <a:pPr marL="137160" indent="0">
              <a:buNone/>
            </a:pPr>
            <a:endParaRPr lang="en-US" sz="3600" dirty="0" smtClean="0">
              <a:latin typeface="Arial" panose="020B0604020202020204" pitchFamily="34" charset="0"/>
              <a:cs typeface="Arial" panose="020B0604020202020204" pitchFamily="34" charset="0"/>
            </a:endParaRPr>
          </a:p>
          <a:p>
            <a:pPr marL="137160" indent="0">
              <a:buNone/>
            </a:pPr>
            <a:r>
              <a:rPr lang="en-US" sz="3600" dirty="0" smtClean="0">
                <a:latin typeface="Arial" panose="020B0604020202020204" pitchFamily="34" charset="0"/>
                <a:cs typeface="Arial" panose="020B0604020202020204" pitchFamily="34" charset="0"/>
              </a:rPr>
              <a:t>Awarded on the basis of merit, skill, or unique characteristic</a:t>
            </a:r>
          </a:p>
          <a:p>
            <a:pPr>
              <a:buNone/>
            </a:pPr>
            <a:endParaRPr lang="en-US" dirty="0"/>
          </a:p>
        </p:txBody>
      </p:sp>
    </p:spTree>
    <p:extLst>
      <p:ext uri="{BB962C8B-B14F-4D97-AF65-F5344CB8AC3E}">
        <p14:creationId xmlns="" xmlns:p14="http://schemas.microsoft.com/office/powerpoint/2010/main" val="2707530814"/>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500" fill="hold"/>
                                        <p:tgtEl>
                                          <p:spTgt spid="2"/>
                                        </p:tgtEl>
                                        <p:attrNameLst>
                                          <p:attrName>style.color</p:attrName>
                                        </p:attrNameLst>
                                      </p:cBhvr>
                                      <p:to>
                                        <p:clrVal>
                                          <a:srgbClr val="7030A0"/>
                                        </p:clrVal>
                                      </p:to>
                                    </p:set>
                                    <p:set>
                                      <p:cBhvr>
                                        <p:cTn id="7" dur="500" fill="hold"/>
                                        <p:tgtEl>
                                          <p:spTgt spid="2"/>
                                        </p:tgtEl>
                                        <p:attrNameLst>
                                          <p:attrName>fillcolor</p:attrName>
                                        </p:attrNameLst>
                                      </p:cBhvr>
                                      <p:to>
                                        <p:clrVal>
                                          <a:srgbClr val="7030A0"/>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latin typeface="Georgia" panose="02040502050405020303" pitchFamily="18" charset="0"/>
              </a:rPr>
              <a:t>Scholarships</a:t>
            </a:r>
            <a:endParaRPr lang="en-US" sz="4000" b="1" dirty="0">
              <a:latin typeface="Georgia" panose="02040502050405020303" pitchFamily="18" charset="0"/>
            </a:endParaRPr>
          </a:p>
        </p:txBody>
      </p:sp>
      <p:sp>
        <p:nvSpPr>
          <p:cNvPr id="4" name="Content Placeholder 3"/>
          <p:cNvSpPr>
            <a:spLocks noGrp="1"/>
          </p:cNvSpPr>
          <p:nvPr>
            <p:ph idx="1"/>
          </p:nvPr>
        </p:nvSpPr>
        <p:spPr/>
        <p:txBody>
          <a:bodyPr>
            <a:normAutofit fontScale="62500" lnSpcReduction="20000"/>
          </a:bodyPr>
          <a:lstStyle/>
          <a:p>
            <a:r>
              <a:rPr lang="en-US" dirty="0"/>
              <a:t>Many scholarships and other sources of aid are awarded on the basis of demonstrated need; therefore, all students are encouraged to file the Free Application for Federal Student Aid (</a:t>
            </a:r>
            <a:r>
              <a:rPr lang="en-US" dirty="0">
                <a:solidFill>
                  <a:schemeClr val="tx1">
                    <a:lumMod val="50000"/>
                    <a:lumOff val="50000"/>
                  </a:schemeClr>
                </a:solidFill>
              </a:rPr>
              <a:t>FAFSA</a:t>
            </a:r>
            <a:r>
              <a:rPr lang="en-US" dirty="0"/>
              <a:t>) online at </a:t>
            </a:r>
            <a:r>
              <a:rPr lang="en-US" u="sng" dirty="0" smtClean="0">
                <a:solidFill>
                  <a:schemeClr val="tx1">
                    <a:lumMod val="50000"/>
                    <a:lumOff val="50000"/>
                  </a:schemeClr>
                </a:solidFill>
              </a:rPr>
              <a:t>fafsa.gov</a:t>
            </a:r>
            <a:r>
              <a:rPr lang="en-US" u="sng" dirty="0">
                <a:solidFill>
                  <a:schemeClr val="tx1">
                    <a:lumMod val="50000"/>
                    <a:lumOff val="50000"/>
                  </a:schemeClr>
                </a:solidFill>
              </a:rPr>
              <a:t>.</a:t>
            </a:r>
          </a:p>
          <a:p>
            <a:endParaRPr lang="en-US" u="sng" dirty="0">
              <a:solidFill>
                <a:srgbClr val="0000CC"/>
              </a:solidFill>
            </a:endParaRPr>
          </a:p>
          <a:p>
            <a:r>
              <a:rPr lang="en-US" dirty="0"/>
              <a:t>Most scholarships have hard deadlines that fall around February 1</a:t>
            </a:r>
            <a:r>
              <a:rPr lang="en-US" baseline="30000" dirty="0"/>
              <a:t>st</a:t>
            </a:r>
            <a:r>
              <a:rPr lang="en-US" dirty="0"/>
              <a:t>/March 1</a:t>
            </a:r>
            <a:r>
              <a:rPr lang="en-US" baseline="30000" dirty="0"/>
              <a:t>st</a:t>
            </a:r>
            <a:r>
              <a:rPr lang="en-US" dirty="0"/>
              <a:t>/ April 1</a:t>
            </a:r>
            <a:r>
              <a:rPr lang="en-US" baseline="30000" dirty="0"/>
              <a:t>st</a:t>
            </a:r>
            <a:r>
              <a:rPr lang="en-US" dirty="0"/>
              <a:t>. </a:t>
            </a:r>
          </a:p>
          <a:p>
            <a:endParaRPr lang="en-US" dirty="0"/>
          </a:p>
          <a:p>
            <a:r>
              <a:rPr lang="en-US" dirty="0"/>
              <a:t>Pay close attention to these deadlines!</a:t>
            </a:r>
          </a:p>
          <a:p>
            <a:endParaRPr lang="en-US" dirty="0"/>
          </a:p>
          <a:p>
            <a:r>
              <a:rPr lang="en-US" dirty="0"/>
              <a:t>Apply for as many scholarships as possible</a:t>
            </a:r>
            <a:r>
              <a:rPr lang="en-US" dirty="0" smtClean="0"/>
              <a:t>!</a:t>
            </a:r>
          </a:p>
          <a:p>
            <a:pPr lvl="1"/>
            <a:r>
              <a:rPr lang="en-US" dirty="0" smtClean="0"/>
              <a:t>If you haven’t done this already – create a resume of your activities/involvement grades 9-12.  Include a good solid paragraph about yourself and your future plans.  </a:t>
            </a:r>
          </a:p>
          <a:p>
            <a:pPr marL="457200" lvl="1" indent="0">
              <a:buNone/>
            </a:pPr>
            <a:r>
              <a:rPr lang="en-US" dirty="0"/>
              <a:t> </a:t>
            </a:r>
            <a:r>
              <a:rPr lang="en-US" dirty="0" smtClean="0"/>
              <a:t>    (You will thank me later when you are filling out applications for scholarships!)</a:t>
            </a:r>
            <a:endParaRPr lang="en-US" dirty="0"/>
          </a:p>
          <a:p>
            <a:endParaRPr lang="en-US" dirty="0"/>
          </a:p>
        </p:txBody>
      </p:sp>
      <p:sp>
        <p:nvSpPr>
          <p:cNvPr id="5" name="Rectangle 4"/>
          <p:cNvSpPr/>
          <p:nvPr/>
        </p:nvSpPr>
        <p:spPr>
          <a:xfrm>
            <a:off x="643932" y="1447800"/>
            <a:ext cx="7772400" cy="830997"/>
          </a:xfrm>
          <a:prstGeom prst="rect">
            <a:avLst/>
          </a:prstGeom>
        </p:spPr>
        <p:txBody>
          <a:bodyPr wrap="square">
            <a:spAutoFit/>
          </a:bodyPr>
          <a:lstStyle/>
          <a:p>
            <a:endParaRPr lang="en-US" sz="2400" u="sng" dirty="0">
              <a:solidFill>
                <a:srgbClr val="0000CC"/>
              </a:solidFill>
            </a:endParaRPr>
          </a:p>
          <a:p>
            <a:endParaRPr lang="en-US" sz="2400" dirty="0"/>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500" fill="hold"/>
                                        <p:tgtEl>
                                          <p:spTgt spid="2"/>
                                        </p:tgtEl>
                                        <p:attrNameLst>
                                          <p:attrName>style.color</p:attrName>
                                        </p:attrNameLst>
                                      </p:cBhvr>
                                      <p:to>
                                        <p:clrVal>
                                          <a:srgbClr val="7030A0"/>
                                        </p:clrVal>
                                      </p:to>
                                    </p:set>
                                    <p:set>
                                      <p:cBhvr>
                                        <p:cTn id="7" dur="500" fill="hold"/>
                                        <p:tgtEl>
                                          <p:spTgt spid="2"/>
                                        </p:tgtEl>
                                        <p:attrNameLst>
                                          <p:attrName>fillcolor</p:attrName>
                                        </p:attrNameLst>
                                      </p:cBhvr>
                                      <p:to>
                                        <p:clrVal>
                                          <a:srgbClr val="7030A0"/>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Scholarship </a:t>
            </a:r>
            <a:r>
              <a:rPr lang="en-US" dirty="0">
                <a:latin typeface="Georgia" panose="02040502050405020303" pitchFamily="18" charset="0"/>
              </a:rPr>
              <a:t>S</a:t>
            </a:r>
            <a:r>
              <a:rPr lang="en-US" dirty="0" smtClean="0">
                <a:latin typeface="Georgia" panose="02040502050405020303" pitchFamily="18" charset="0"/>
              </a:rPr>
              <a:t>ources</a:t>
            </a:r>
            <a:endParaRPr lang="en-US" dirty="0">
              <a:latin typeface="Georgia" panose="02040502050405020303" pitchFamily="18" charset="0"/>
            </a:endParaRPr>
          </a:p>
        </p:txBody>
      </p:sp>
      <p:sp>
        <p:nvSpPr>
          <p:cNvPr id="3" name="Content Placeholder 2"/>
          <p:cNvSpPr>
            <a:spLocks noGrp="1"/>
          </p:cNvSpPr>
          <p:nvPr>
            <p:ph idx="1"/>
          </p:nvPr>
        </p:nvSpPr>
        <p:spPr/>
        <p:txBody>
          <a:bodyPr/>
          <a:lstStyle/>
          <a:p>
            <a:pPr marL="0" indent="0">
              <a:buNone/>
            </a:pPr>
            <a:r>
              <a:rPr lang="en-US" b="1" dirty="0"/>
              <a:t>Outside Scholarship Opportunities</a:t>
            </a:r>
          </a:p>
          <a:p>
            <a:pPr marL="571500" indent="-571500"/>
            <a:endParaRPr lang="en-US" dirty="0"/>
          </a:p>
          <a:p>
            <a:pPr marL="571500" indent="-571500"/>
            <a:r>
              <a:rPr lang="en-US" dirty="0"/>
              <a:t>Civic and service organizations</a:t>
            </a:r>
          </a:p>
          <a:p>
            <a:pPr marL="571500" indent="-571500"/>
            <a:r>
              <a:rPr lang="en-US" dirty="0"/>
              <a:t>Churches </a:t>
            </a:r>
          </a:p>
          <a:p>
            <a:pPr marL="571500" indent="-571500"/>
            <a:r>
              <a:rPr lang="en-US" dirty="0"/>
              <a:t>Foundations, businesses, and charitable organizations</a:t>
            </a:r>
          </a:p>
          <a:p>
            <a:endParaRPr lang="en-US" dirty="0"/>
          </a:p>
        </p:txBody>
      </p:sp>
    </p:spTree>
    <p:extLst>
      <p:ext uri="{BB962C8B-B14F-4D97-AF65-F5344CB8AC3E}">
        <p14:creationId xmlns="" xmlns:p14="http://schemas.microsoft.com/office/powerpoint/2010/main" val="726391248"/>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500" fill="hold"/>
                                        <p:tgtEl>
                                          <p:spTgt spid="2"/>
                                        </p:tgtEl>
                                        <p:attrNameLst>
                                          <p:attrName>style.color</p:attrName>
                                        </p:attrNameLst>
                                      </p:cBhvr>
                                      <p:to>
                                        <p:clrVal>
                                          <a:srgbClr val="7030A0"/>
                                        </p:clrVal>
                                      </p:to>
                                    </p:set>
                                    <p:set>
                                      <p:cBhvr>
                                        <p:cTn id="7" dur="500" fill="hold"/>
                                        <p:tgtEl>
                                          <p:spTgt spid="2"/>
                                        </p:tgtEl>
                                        <p:attrNameLst>
                                          <p:attrName>fillcolor</p:attrName>
                                        </p:attrNameLst>
                                      </p:cBhvr>
                                      <p:to>
                                        <p:clrVal>
                                          <a:srgbClr val="7030A0"/>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Scholarships </a:t>
            </a:r>
            <a:r>
              <a:rPr lang="en-US" dirty="0">
                <a:latin typeface="Georgia" panose="02040502050405020303" pitchFamily="18" charset="0"/>
              </a:rPr>
              <a:t>S</a:t>
            </a:r>
            <a:r>
              <a:rPr lang="en-US" dirty="0" smtClean="0">
                <a:latin typeface="Georgia" panose="02040502050405020303" pitchFamily="18" charset="0"/>
              </a:rPr>
              <a:t>ources</a:t>
            </a:r>
            <a:endParaRPr lang="en-US" dirty="0">
              <a:latin typeface="Georgia" panose="02040502050405020303" pitchFamily="18"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sz="4000" b="1" dirty="0"/>
              <a:t>Outside Scholarship Opportunities</a:t>
            </a:r>
          </a:p>
          <a:p>
            <a:endParaRPr lang="en-US" sz="4000" dirty="0"/>
          </a:p>
          <a:p>
            <a:pPr marL="571500" indent="-571500"/>
            <a:r>
              <a:rPr lang="en-US" sz="4000" dirty="0"/>
              <a:t>Employers</a:t>
            </a:r>
          </a:p>
          <a:p>
            <a:endParaRPr lang="en-US" sz="4000" dirty="0"/>
          </a:p>
          <a:p>
            <a:pPr>
              <a:buFont typeface="Courier New" panose="02070309020205020404" pitchFamily="49" charset="0"/>
              <a:buChar char="o"/>
            </a:pPr>
            <a:r>
              <a:rPr lang="en-US" dirty="0"/>
              <a:t>Companies may have scholarships available to </a:t>
            </a:r>
            <a:r>
              <a:rPr lang="en-US" dirty="0" smtClean="0"/>
              <a:t>the children </a:t>
            </a:r>
            <a:r>
              <a:rPr lang="en-US" dirty="0"/>
              <a:t>of their employees. </a:t>
            </a:r>
          </a:p>
          <a:p>
            <a:pPr>
              <a:buFont typeface="Courier New" panose="02070309020205020404" pitchFamily="49" charset="0"/>
              <a:buChar char="o"/>
            </a:pPr>
            <a:endParaRPr lang="en-US" dirty="0"/>
          </a:p>
          <a:p>
            <a:pPr>
              <a:buFont typeface="Courier New" panose="02070309020205020404" pitchFamily="49" charset="0"/>
              <a:buChar char="o"/>
            </a:pPr>
            <a:r>
              <a:rPr lang="en-US" dirty="0"/>
              <a:t>Companies may have educational benefits for their employees.</a:t>
            </a:r>
          </a:p>
          <a:p>
            <a:endParaRPr lang="en-US" dirty="0"/>
          </a:p>
        </p:txBody>
      </p:sp>
    </p:spTree>
    <p:extLst>
      <p:ext uri="{BB962C8B-B14F-4D97-AF65-F5344CB8AC3E}">
        <p14:creationId xmlns="" xmlns:p14="http://schemas.microsoft.com/office/powerpoint/2010/main" val="1249920688"/>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500" fill="hold"/>
                                        <p:tgtEl>
                                          <p:spTgt spid="2"/>
                                        </p:tgtEl>
                                        <p:attrNameLst>
                                          <p:attrName>style.color</p:attrName>
                                        </p:attrNameLst>
                                      </p:cBhvr>
                                      <p:to>
                                        <p:clrVal>
                                          <a:srgbClr val="7030A0"/>
                                        </p:clrVal>
                                      </p:to>
                                    </p:set>
                                    <p:set>
                                      <p:cBhvr>
                                        <p:cTn id="7" dur="500" fill="hold"/>
                                        <p:tgtEl>
                                          <p:spTgt spid="2"/>
                                        </p:tgtEl>
                                        <p:attrNameLst>
                                          <p:attrName>fillcolor</p:attrName>
                                        </p:attrNameLst>
                                      </p:cBhvr>
                                      <p:to>
                                        <p:clrVal>
                                          <a:srgbClr val="7030A0"/>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92162"/>
          </a:xfrm>
        </p:spPr>
        <p:txBody>
          <a:bodyPr>
            <a:normAutofit/>
          </a:bodyPr>
          <a:lstStyle/>
          <a:p>
            <a:pPr algn="ctr"/>
            <a:r>
              <a:rPr lang="en-US" sz="4000" dirty="0" smtClean="0">
                <a:latin typeface="Georgia" panose="02040502050405020303" pitchFamily="18" charset="0"/>
              </a:rPr>
              <a:t>Grants</a:t>
            </a:r>
            <a:endParaRPr lang="en-US" sz="4000" dirty="0">
              <a:latin typeface="Georgia" panose="02040502050405020303" pitchFamily="18" charset="0"/>
            </a:endParaRPr>
          </a:p>
        </p:txBody>
      </p:sp>
      <p:sp>
        <p:nvSpPr>
          <p:cNvPr id="3" name="Content Placeholder 2"/>
          <p:cNvSpPr>
            <a:spLocks noGrp="1"/>
          </p:cNvSpPr>
          <p:nvPr>
            <p:ph idx="1"/>
          </p:nvPr>
        </p:nvSpPr>
        <p:spPr/>
        <p:txBody>
          <a:bodyPr>
            <a:normAutofit/>
          </a:bodyPr>
          <a:lstStyle/>
          <a:p>
            <a:pPr marL="137160" indent="0">
              <a:buNone/>
            </a:pPr>
            <a:r>
              <a:rPr lang="en-US" sz="4000" dirty="0" smtClean="0"/>
              <a:t>Money that does not have to be paid back</a:t>
            </a:r>
          </a:p>
          <a:p>
            <a:pPr marL="137160" indent="0">
              <a:buNone/>
            </a:pPr>
            <a:endParaRPr lang="en-US" sz="4000" dirty="0" smtClean="0"/>
          </a:p>
          <a:p>
            <a:pPr marL="137160" indent="0">
              <a:buNone/>
            </a:pPr>
            <a:r>
              <a:rPr lang="en-US" sz="4000" dirty="0" smtClean="0"/>
              <a:t>Usually awarded based on financial need</a:t>
            </a:r>
          </a:p>
          <a:p>
            <a:pPr>
              <a:buNone/>
            </a:pPr>
            <a:endParaRPr lang="en-US" dirty="0"/>
          </a:p>
        </p:txBody>
      </p:sp>
    </p:spTree>
    <p:extLst>
      <p:ext uri="{BB962C8B-B14F-4D97-AF65-F5344CB8AC3E}">
        <p14:creationId xmlns="" xmlns:p14="http://schemas.microsoft.com/office/powerpoint/2010/main" val="106563477"/>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500" fill="hold"/>
                                        <p:tgtEl>
                                          <p:spTgt spid="2"/>
                                        </p:tgtEl>
                                        <p:attrNameLst>
                                          <p:attrName>style.color</p:attrName>
                                        </p:attrNameLst>
                                      </p:cBhvr>
                                      <p:to>
                                        <p:clrVal>
                                          <a:srgbClr val="7030A0"/>
                                        </p:clrVal>
                                      </p:to>
                                    </p:set>
                                    <p:set>
                                      <p:cBhvr>
                                        <p:cTn id="7" dur="500" fill="hold"/>
                                        <p:tgtEl>
                                          <p:spTgt spid="2"/>
                                        </p:tgtEl>
                                        <p:attrNameLst>
                                          <p:attrName>fillcolor</p:attrName>
                                        </p:attrNameLst>
                                      </p:cBhvr>
                                      <p:to>
                                        <p:clrVal>
                                          <a:srgbClr val="7030A0"/>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Georgia" panose="02040502050405020303" pitchFamily="18" charset="0"/>
              </a:rPr>
              <a:t>Grants</a:t>
            </a:r>
            <a:endParaRPr lang="en-US" sz="4000" dirty="0">
              <a:latin typeface="Georgia" panose="02040502050405020303" pitchFamily="18" charset="0"/>
            </a:endParaRPr>
          </a:p>
        </p:txBody>
      </p:sp>
      <p:sp>
        <p:nvSpPr>
          <p:cNvPr id="6" name="Rectangle 5"/>
          <p:cNvSpPr/>
          <p:nvPr/>
        </p:nvSpPr>
        <p:spPr>
          <a:xfrm>
            <a:off x="381000" y="990600"/>
            <a:ext cx="8305800" cy="5047536"/>
          </a:xfrm>
          <a:prstGeom prst="rect">
            <a:avLst/>
          </a:prstGeom>
        </p:spPr>
        <p:txBody>
          <a:bodyPr wrap="square">
            <a:spAutoFit/>
          </a:bodyPr>
          <a:lstStyle/>
          <a:p>
            <a:endParaRPr lang="en-US" sz="2400" b="1" dirty="0" smtClean="0"/>
          </a:p>
          <a:p>
            <a:r>
              <a:rPr lang="en-US" sz="2000" b="1" dirty="0" smtClean="0"/>
              <a:t>Federal Pell Grants </a:t>
            </a:r>
            <a:r>
              <a:rPr lang="en-US" sz="2000" dirty="0" smtClean="0"/>
              <a:t>- available in amounts ranging from a few hundred dollars to several thousand dollars per academic year. The amount of the grant depends on the student’s financial need, cost of attendance and enrollment status. </a:t>
            </a:r>
          </a:p>
          <a:p>
            <a:r>
              <a:rPr lang="en-US" sz="3200" b="1" dirty="0" smtClean="0">
                <a:solidFill>
                  <a:srgbClr val="FFFF00"/>
                </a:solidFill>
              </a:rPr>
              <a:t>(1718 full Pell annual award $5920)</a:t>
            </a:r>
          </a:p>
          <a:p>
            <a:endParaRPr lang="en-US" sz="2400" b="1" dirty="0" smtClean="0"/>
          </a:p>
          <a:p>
            <a:r>
              <a:rPr lang="en-US" b="1" dirty="0" smtClean="0"/>
              <a:t>Federal Supplemental Educational Opportunity Grants (FSEOG)</a:t>
            </a:r>
            <a:r>
              <a:rPr lang="en-US" dirty="0" smtClean="0"/>
              <a:t> - may be awarded to students with exceptional financial need. Funds for this program are limited.  </a:t>
            </a:r>
          </a:p>
          <a:p>
            <a:endParaRPr lang="en-US" b="1" dirty="0" smtClean="0"/>
          </a:p>
          <a:p>
            <a:r>
              <a:rPr lang="en-US" b="1" dirty="0" smtClean="0"/>
              <a:t>Alabama Student Assistance Program</a:t>
            </a:r>
            <a:r>
              <a:rPr lang="en-US" dirty="0" smtClean="0"/>
              <a:t> - may be awarded to students with exceptional financial need, who are legal residents of Alabama. Funds are limited. </a:t>
            </a:r>
          </a:p>
          <a:p>
            <a:endParaRPr lang="en-US" dirty="0"/>
          </a:p>
          <a:p>
            <a:r>
              <a:rPr lang="en-US" i="1" dirty="0" smtClean="0">
                <a:solidFill>
                  <a:srgbClr val="FFFF00"/>
                </a:solidFill>
              </a:rPr>
              <a:t>Ask your Financial Aid Office about Grants!</a:t>
            </a:r>
            <a:endParaRPr lang="en-US" i="1" dirty="0">
              <a:solidFill>
                <a:srgbClr val="FFFF00"/>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500" fill="hold"/>
                                        <p:tgtEl>
                                          <p:spTgt spid="2"/>
                                        </p:tgtEl>
                                        <p:attrNameLst>
                                          <p:attrName>style.color</p:attrName>
                                        </p:attrNameLst>
                                      </p:cBhvr>
                                      <p:to>
                                        <p:clrVal>
                                          <a:srgbClr val="7030A0"/>
                                        </p:clrVal>
                                      </p:to>
                                    </p:set>
                                    <p:set>
                                      <p:cBhvr>
                                        <p:cTn id="7" dur="500" fill="hold"/>
                                        <p:tgtEl>
                                          <p:spTgt spid="2"/>
                                        </p:tgtEl>
                                        <p:attrNameLst>
                                          <p:attrName>fillcolor</p:attrName>
                                        </p:attrNameLst>
                                      </p:cBhvr>
                                      <p:to>
                                        <p:clrVal>
                                          <a:srgbClr val="7030A0"/>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UM Template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UM Template5</Template>
  <TotalTime>6732</TotalTime>
  <Words>1485</Words>
  <Application>Microsoft Office PowerPoint</Application>
  <PresentationFormat>On-screen Show (4:3)</PresentationFormat>
  <Paragraphs>207</Paragraphs>
  <Slides>35</Slides>
  <Notes>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UM Template5</vt:lpstr>
      <vt:lpstr>Financial Aid Friendly</vt:lpstr>
      <vt:lpstr>What is Financial Aid?</vt:lpstr>
      <vt:lpstr>Free Application for Federal Student Aid - FAFSA</vt:lpstr>
      <vt:lpstr>Scholarships</vt:lpstr>
      <vt:lpstr>Scholarships</vt:lpstr>
      <vt:lpstr>Scholarship Sources</vt:lpstr>
      <vt:lpstr>Scholarships Sources</vt:lpstr>
      <vt:lpstr>Grants</vt:lpstr>
      <vt:lpstr>Grants</vt:lpstr>
      <vt:lpstr>Federal Work Study (FWS)</vt:lpstr>
      <vt:lpstr>Loans</vt:lpstr>
      <vt:lpstr>Federal Student Loans Limits</vt:lpstr>
      <vt:lpstr>Additional Outside Resources</vt:lpstr>
      <vt:lpstr>Bridging the Gap</vt:lpstr>
      <vt:lpstr> Free Application  for  Federal Student Aid –</vt:lpstr>
      <vt:lpstr>Slide 16</vt:lpstr>
      <vt:lpstr>Slide 17</vt:lpstr>
      <vt:lpstr>Slide 18</vt:lpstr>
      <vt:lpstr>Free Application for Federal Student Aid - FAFSA</vt:lpstr>
      <vt:lpstr>Free Application for Federal Student Aid - FAFSA</vt:lpstr>
      <vt:lpstr>Free Application for Federal Student Aid - FAFSA</vt:lpstr>
      <vt:lpstr>Free Application for Federal Student Aid - FAFSA</vt:lpstr>
      <vt:lpstr>Free Application for Federal Student Aid - FAFSA</vt:lpstr>
      <vt:lpstr>Free Application for Federal Student Aid - FAFSA</vt:lpstr>
      <vt:lpstr>Free Application for Federal Student Aid - FAFSA</vt:lpstr>
      <vt:lpstr>Free Application for Federal Student Aid - FAFSA</vt:lpstr>
      <vt:lpstr>Slide 27</vt:lpstr>
      <vt:lpstr>Slide 28</vt:lpstr>
      <vt:lpstr>Slide 29</vt:lpstr>
      <vt:lpstr>Slide 30</vt:lpstr>
      <vt:lpstr>Slide 31</vt:lpstr>
      <vt:lpstr>Financial Need Formula</vt:lpstr>
      <vt:lpstr>Verification</vt:lpstr>
      <vt:lpstr>Income Tax  Credits and Deductions</vt:lpstr>
      <vt:lpstr>Income Tax  Credits and Deductions</vt:lpstr>
    </vt:vector>
  </TitlesOfParts>
  <Company>University of Montevallo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financial aid</dc:title>
  <dc:creator>millerkd</dc:creator>
  <cp:lastModifiedBy>ffowler</cp:lastModifiedBy>
  <cp:revision>268</cp:revision>
  <cp:lastPrinted>2016-02-24T16:32:26Z</cp:lastPrinted>
  <dcterms:created xsi:type="dcterms:W3CDTF">2011-10-07T21:00:55Z</dcterms:created>
  <dcterms:modified xsi:type="dcterms:W3CDTF">2017-12-12T14:43:03Z</dcterms:modified>
</cp:coreProperties>
</file>